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7" d="100"/>
          <a:sy n="87" d="100"/>
        </p:scale>
        <p:origin x="-128" y="-31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5331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22551b5ae_5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g622551b5ae_5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622551b5ae_5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g622551b5ae_5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1b8d8f1e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61b8d8f1e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4ce61807c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64ce61807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1b8d8f1e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61b8d8f1e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622551b5ae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622551b5ae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622551b5ae_8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622551b5ae_8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1b8d8f1ef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61b8d8f1e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622551b5ae_5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g622551b5ae_5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22551b5ae_5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622551b5ae_5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2551b5ae_5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622551b5ae_5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22551b5ae_5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622551b5ae_5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22551b5ae_5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g622551b5ae_5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622551b5ae_5_1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622551b5ae_5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22551b5ae_5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622551b5ae_5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tspace.library.utoronto.ca/bitstream/1807/81075/1/The_Librarian_s_Role_in_the_Interpretation_of_Copyright_Law_%20Acting_in_the_Public_Interest_Victoria_Owen_CLA_Feliciter_Issue_5_October_2014_Vol_60.pdf" TargetMode="Externa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arl-abrc.ca/wp-content/uploads/2018/05/Owen-Affidavit-March-6th.pdf" TargetMode="Externa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decisions.scc-csc.ca/scc-csc/scc-csc/en/item/17918/index.do" TargetMode="Externa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jpg"/><Relationship Id="rId13"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laws-lois.justice.gc.ca/eng/regulations/SOR-2002-156/index.html" TargetMode="External"/><Relationship Id="rId4" Type="http://schemas.openxmlformats.org/officeDocument/2006/relationships/hyperlink" Target="https://laws-lois.justice.gc.ca/eng/regulations/SOR-2002-156/page-9.html%23h-681036" TargetMode="External"/><Relationship Id="rId5" Type="http://schemas.openxmlformats.org/officeDocument/2006/relationships/hyperlink" Target="https://laws-lois.justice.gc.ca/eng/regulations/SOR-2002-156/page-6.html%23h-680800" TargetMode="External"/><Relationship Id="rId6" Type="http://schemas.openxmlformats.org/officeDocument/2006/relationships/hyperlink" Target="https://www.scc-csc.ca/case-dossier/info/parties-eng.aspx?cas=37863" TargetMode="External"/><Relationship Id="rId7" Type="http://schemas.openxmlformats.org/officeDocument/2006/relationships/hyperlink" Target="https://www.scc-csc.ca/case-dossier/info/mal-mdaa-eng.aspx?cas=37863" TargetMode="External"/><Relationship Id="rId8" Type="http://schemas.openxmlformats.org/officeDocument/2006/relationships/hyperlink" Target="https://www.scc-csc.ca/case-dossier/info/af-ma-eng.aspx?cas=37863" TargetMode="External"/><Relationship Id="rId9" Type="http://schemas.openxmlformats.org/officeDocument/2006/relationships/hyperlink" Target="https://ssrn.com/abstract=3320843" TargetMode="External"/><Relationship Id="rId10" Type="http://schemas.openxmlformats.org/officeDocument/2006/relationships/hyperlink" Target="https://doi.org/10.1086/69027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atthew.estabrooks@gowlingwlg.com" TargetMode="External"/><Relationship Id="rId4" Type="http://schemas.openxmlformats.org/officeDocument/2006/relationships/hyperlink" Target="mailto:RJanes@jfklaw.ca" TargetMode="External"/><Relationship Id="rId5" Type="http://schemas.openxmlformats.org/officeDocument/2006/relationships/hyperlink" Target="mailto:kpn32@cornell.edu" TargetMode="External"/><Relationship Id="rId6" Type="http://schemas.openxmlformats.org/officeDocument/2006/relationships/hyperlink" Target="mailto:victoria.owen@utoronto.ca" TargetMode="External"/><Relationship Id="rId7" Type="http://schemas.openxmlformats.org/officeDocument/2006/relationships/hyperlink" Target="mailto:mark.swartz@queensu.ca" TargetMode="External"/><Relationship Id="rId8" Type="http://schemas.openxmlformats.org/officeDocument/2006/relationships/image" Target="../media/image1.jpg"/><Relationship Id="rId9"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laws-lois.justice.gc.ca/eng/regulations/SOR-98-106/page-10.html%23h-1013526" TargetMode="External"/><Relationship Id="rId4" Type="http://schemas.openxmlformats.org/officeDocument/2006/relationships/hyperlink" Target="https://laws-lois.justice.gc.ca/eng/regulations/SOR-2002-156/page-9.html%23h-681036" TargetMode="External"/><Relationship Id="rId5" Type="http://schemas.openxmlformats.org/officeDocument/2006/relationships/image" Target="../media/image1.jpg"/><Relationship Id="rId6"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txBox="1">
            <a:spLocks noGrp="1"/>
          </p:cNvSpPr>
          <p:nvPr>
            <p:ph type="title"/>
          </p:nvPr>
        </p:nvSpPr>
        <p:spPr>
          <a:xfrm>
            <a:off x="0" y="3383175"/>
            <a:ext cx="12192000" cy="1861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Being an Intervener in a court case </a:t>
            </a:r>
            <a:endParaRPr sz="4000" b="1">
              <a:solidFill>
                <a:schemeClr val="lt1"/>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a:t>
            </a:r>
            <a:endParaRPr sz="4000" b="1">
              <a:solidFill>
                <a:schemeClr val="lt1"/>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Être intervenant devant la Cour</a:t>
            </a:r>
            <a:endParaRPr sz="4000" b="1">
              <a:solidFill>
                <a:schemeClr val="lt1"/>
              </a:solidFill>
              <a:latin typeface="Century Gothic"/>
              <a:ea typeface="Century Gothic"/>
              <a:cs typeface="Century Gothic"/>
              <a:sym typeface="Century Gothic"/>
            </a:endParaRPr>
          </a:p>
        </p:txBody>
      </p:sp>
      <p:sp>
        <p:nvSpPr>
          <p:cNvPr id="90" name="Google Shape;90;p13"/>
          <p:cNvSpPr/>
          <p:nvPr/>
        </p:nvSpPr>
        <p:spPr>
          <a:xfrm>
            <a:off x="0" y="1"/>
            <a:ext cx="12192000" cy="2139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13"/>
          <p:cNvSpPr/>
          <p:nvPr/>
        </p:nvSpPr>
        <p:spPr>
          <a:xfrm>
            <a:off x="0" y="2139694"/>
            <a:ext cx="12192000" cy="146400"/>
          </a:xfrm>
          <a:prstGeom prst="rect">
            <a:avLst/>
          </a:prstGeom>
          <a:solidFill>
            <a:srgbClr val="99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3"/>
          <p:cNvPicPr preferRelativeResize="0"/>
          <p:nvPr/>
        </p:nvPicPr>
        <p:blipFill>
          <a:blip r:embed="rId3">
            <a:alphaModFix/>
          </a:blip>
          <a:stretch>
            <a:fillRect/>
          </a:stretch>
        </p:blipFill>
        <p:spPr>
          <a:xfrm>
            <a:off x="6871525" y="261075"/>
            <a:ext cx="5168076" cy="1421225"/>
          </a:xfrm>
          <a:prstGeom prst="rect">
            <a:avLst/>
          </a:prstGeom>
          <a:noFill/>
          <a:ln>
            <a:noFill/>
          </a:ln>
        </p:spPr>
      </p:pic>
      <p:pic>
        <p:nvPicPr>
          <p:cNvPr id="93" name="Google Shape;93;p13"/>
          <p:cNvPicPr preferRelativeResize="0"/>
          <p:nvPr/>
        </p:nvPicPr>
        <p:blipFill>
          <a:blip r:embed="rId4">
            <a:alphaModFix/>
          </a:blip>
          <a:stretch>
            <a:fillRect/>
          </a:stretch>
        </p:blipFill>
        <p:spPr>
          <a:xfrm>
            <a:off x="152400" y="370899"/>
            <a:ext cx="6091288" cy="1311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22"/>
          <p:cNvSpPr/>
          <p:nvPr/>
        </p:nvSpPr>
        <p:spPr>
          <a:xfrm>
            <a:off x="331700" y="242325"/>
            <a:ext cx="3964813" cy="5243973"/>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1" name="Google Shape;221;p22"/>
          <p:cNvSpPr txBox="1">
            <a:spLocks noGrp="1"/>
          </p:cNvSpPr>
          <p:nvPr>
            <p:ph type="title"/>
          </p:nvPr>
        </p:nvSpPr>
        <p:spPr>
          <a:xfrm>
            <a:off x="634429" y="478604"/>
            <a:ext cx="3416100" cy="479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entury Gothic"/>
              <a:buNone/>
            </a:pPr>
            <a:r>
              <a:rPr lang="en-CA" sz="3200" b="1">
                <a:solidFill>
                  <a:srgbClr val="FFFFFF"/>
                </a:solidFill>
                <a:latin typeface="Century Gothic"/>
                <a:ea typeface="Century Gothic"/>
                <a:cs typeface="Century Gothic"/>
                <a:sym typeface="Century Gothic"/>
              </a:rPr>
              <a:t>Affidavit of Victoria Owen</a:t>
            </a:r>
            <a:r>
              <a:rPr lang="en-CA" sz="3200">
                <a:solidFill>
                  <a:srgbClr val="FFFFFF"/>
                </a:solidFill>
                <a:latin typeface="Century Gothic"/>
                <a:ea typeface="Century Gothic"/>
                <a:cs typeface="Century Gothic"/>
                <a:sym typeface="Century Gothic"/>
              </a:rPr>
              <a:t> </a:t>
            </a:r>
            <a:r>
              <a:rPr lang="en-CA" sz="2400" i="1">
                <a:solidFill>
                  <a:srgbClr val="FFFFFF"/>
                </a:solidFill>
                <a:latin typeface="Century Gothic"/>
                <a:ea typeface="Century Gothic"/>
                <a:cs typeface="Century Gothic"/>
                <a:sym typeface="Century Gothic"/>
              </a:rPr>
              <a:t>in support of</a:t>
            </a:r>
            <a:r>
              <a:rPr lang="en-CA" sz="3200">
                <a:solidFill>
                  <a:srgbClr val="FFFFFF"/>
                </a:solidFill>
                <a:latin typeface="Century Gothic"/>
                <a:ea typeface="Century Gothic"/>
                <a:cs typeface="Century Gothic"/>
                <a:sym typeface="Century Gothic"/>
              </a:rPr>
              <a:t> </a:t>
            </a:r>
            <a:r>
              <a:rPr lang="en-CA" sz="3200" b="1">
                <a:solidFill>
                  <a:srgbClr val="FFFFFF"/>
                </a:solidFill>
                <a:latin typeface="Century Gothic"/>
                <a:ea typeface="Century Gothic"/>
                <a:cs typeface="Century Gothic"/>
                <a:sym typeface="Century Gothic"/>
              </a:rPr>
              <a:t>Motion for Leave to Intervene</a:t>
            </a:r>
            <a:r>
              <a:rPr lang="en-CA" sz="3200">
                <a:solidFill>
                  <a:srgbClr val="FFFFFF"/>
                </a:solidFill>
                <a:latin typeface="Century Gothic"/>
                <a:ea typeface="Century Gothic"/>
                <a:cs typeface="Century Gothic"/>
                <a:sym typeface="Century Gothic"/>
              </a:rPr>
              <a:t> </a:t>
            </a:r>
            <a:r>
              <a:rPr lang="en-CA" sz="2400">
                <a:solidFill>
                  <a:srgbClr val="FFFFFF"/>
                </a:solidFill>
                <a:latin typeface="Century Gothic"/>
                <a:ea typeface="Century Gothic"/>
                <a:cs typeface="Century Gothic"/>
                <a:sym typeface="Century Gothic"/>
              </a:rPr>
              <a:t>by </a:t>
            </a:r>
            <a:r>
              <a:rPr lang="en-CA" sz="3200" b="1">
                <a:solidFill>
                  <a:srgbClr val="FFFFFF"/>
                </a:solidFill>
                <a:latin typeface="Century Gothic"/>
                <a:ea typeface="Century Gothic"/>
                <a:cs typeface="Century Gothic"/>
                <a:sym typeface="Century Gothic"/>
              </a:rPr>
              <a:t>Canadian Association of Research Libraries</a:t>
            </a:r>
            <a:endParaRPr b="1"/>
          </a:p>
        </p:txBody>
      </p:sp>
      <p:sp>
        <p:nvSpPr>
          <p:cNvPr id="222" name="Google Shape;222;p22"/>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22"/>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4" name="Google Shape;224;p22"/>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225" name="Google Shape;225;p22"/>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26" name="Google Shape;226;p22"/>
          <p:cNvPicPr preferRelativeResize="0"/>
          <p:nvPr/>
        </p:nvPicPr>
        <p:blipFill>
          <a:blip r:embed="rId4">
            <a:alphaModFix/>
          </a:blip>
          <a:stretch>
            <a:fillRect/>
          </a:stretch>
        </p:blipFill>
        <p:spPr>
          <a:xfrm>
            <a:off x="152400" y="5954651"/>
            <a:ext cx="3463919" cy="745750"/>
          </a:xfrm>
          <a:prstGeom prst="rect">
            <a:avLst/>
          </a:prstGeom>
          <a:noFill/>
          <a:ln>
            <a:noFill/>
          </a:ln>
        </p:spPr>
      </p:pic>
      <p:sp>
        <p:nvSpPr>
          <p:cNvPr id="227" name="Google Shape;227;p22"/>
          <p:cNvSpPr/>
          <p:nvPr/>
        </p:nvSpPr>
        <p:spPr>
          <a:xfrm>
            <a:off x="5194301" y="320972"/>
            <a:ext cx="6513600" cy="107231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p:cNvSpPr/>
          <p:nvPr/>
        </p:nvSpPr>
        <p:spPr>
          <a:xfrm>
            <a:off x="5568798" y="562226"/>
            <a:ext cx="681000" cy="58981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a:off x="6624200" y="320972"/>
            <a:ext cx="5083800" cy="10723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txBox="1"/>
          <p:nvPr/>
        </p:nvSpPr>
        <p:spPr>
          <a:xfrm>
            <a:off x="6624200" y="320972"/>
            <a:ext cx="5083800" cy="107231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None/>
            </a:pPr>
            <a:r>
              <a:rPr lang="en-CA" sz="1600">
                <a:solidFill>
                  <a:schemeClr val="dk1"/>
                </a:solidFill>
                <a:latin typeface="Century Gothic"/>
                <a:ea typeface="Century Gothic"/>
                <a:cs typeface="Century Gothic"/>
                <a:sym typeface="Century Gothic"/>
              </a:rPr>
              <a:t>Great opportunity to engage the law in the practice of librarianship </a:t>
            </a:r>
            <a:endParaRPr/>
          </a:p>
        </p:txBody>
      </p:sp>
      <p:sp>
        <p:nvSpPr>
          <p:cNvPr id="231" name="Google Shape;231;p22"/>
          <p:cNvSpPr/>
          <p:nvPr/>
        </p:nvSpPr>
        <p:spPr>
          <a:xfrm>
            <a:off x="5194301" y="1661271"/>
            <a:ext cx="6513600" cy="107231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6624200" y="1661271"/>
            <a:ext cx="5083800" cy="10723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txBox="1"/>
          <p:nvPr/>
        </p:nvSpPr>
        <p:spPr>
          <a:xfrm>
            <a:off x="6624200" y="1661271"/>
            <a:ext cx="5083800" cy="1072318"/>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None/>
            </a:pPr>
            <a:r>
              <a:rPr lang="en-CA" sz="1600">
                <a:solidFill>
                  <a:schemeClr val="dk1"/>
                </a:solidFill>
                <a:latin typeface="Century Gothic"/>
                <a:ea typeface="Century Gothic"/>
                <a:cs typeface="Century Gothic"/>
                <a:sym typeface="Century Gothic"/>
              </a:rPr>
              <a:t>Application did not succeed; lessons learned </a:t>
            </a:r>
            <a:endParaRPr/>
          </a:p>
        </p:txBody>
      </p:sp>
      <p:sp>
        <p:nvSpPr>
          <p:cNvPr id="234" name="Google Shape;234;p22"/>
          <p:cNvSpPr/>
          <p:nvPr/>
        </p:nvSpPr>
        <p:spPr>
          <a:xfrm>
            <a:off x="5194301" y="3001571"/>
            <a:ext cx="6513600" cy="1072318"/>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a:off x="6624200" y="3001571"/>
            <a:ext cx="5083800" cy="10723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6624200" y="3001571"/>
            <a:ext cx="5083800" cy="1072318"/>
          </a:xfrm>
          <a:prstGeom prst="rect">
            <a:avLst/>
          </a:prstGeom>
          <a:noFill/>
          <a:ln>
            <a:noFill/>
          </a:ln>
        </p:spPr>
        <p:txBody>
          <a:bodyPr spcFirstLastPara="1" wrap="square" lIns="131000" tIns="131000" rIns="131000" bIns="131000" anchor="ctr" anchorCtr="0">
            <a:noAutofit/>
          </a:bodyPr>
          <a:lstStyle/>
          <a:p>
            <a:pPr marL="0" marR="0" lvl="0" indent="0" algn="l" rtl="0">
              <a:lnSpc>
                <a:spcPct val="90000"/>
              </a:lnSpc>
              <a:spcBef>
                <a:spcPts val="0"/>
              </a:spcBef>
              <a:spcAft>
                <a:spcPts val="0"/>
              </a:spcAft>
              <a:buNone/>
            </a:pPr>
            <a:r>
              <a:rPr lang="en-CA" sz="1600">
                <a:solidFill>
                  <a:schemeClr val="dk1"/>
                </a:solidFill>
                <a:latin typeface="Century Gothic"/>
                <a:ea typeface="Century Gothic"/>
                <a:cs typeface="Century Gothic"/>
                <a:sym typeface="Century Gothic"/>
              </a:rPr>
              <a:t>Understand process and prepared to apply to intervene in pertinent cases</a:t>
            </a:r>
            <a:endParaRPr sz="1600" b="0" i="0" u="none" strike="noStrike" cap="none">
              <a:solidFill>
                <a:schemeClr val="dk1"/>
              </a:solidFill>
              <a:latin typeface="Century Gothic"/>
              <a:ea typeface="Century Gothic"/>
              <a:cs typeface="Century Gothic"/>
              <a:sym typeface="Century Gothic"/>
            </a:endParaRPr>
          </a:p>
        </p:txBody>
      </p:sp>
      <p:sp>
        <p:nvSpPr>
          <p:cNvPr id="237" name="Google Shape;237;p22"/>
          <p:cNvSpPr/>
          <p:nvPr/>
        </p:nvSpPr>
        <p:spPr>
          <a:xfrm>
            <a:off x="5194325" y="4341875"/>
            <a:ext cx="6513600" cy="10722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2"/>
          <p:cNvSpPr/>
          <p:nvPr/>
        </p:nvSpPr>
        <p:spPr>
          <a:xfrm>
            <a:off x="6624200" y="4341869"/>
            <a:ext cx="5083800" cy="10723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2"/>
          <p:cNvSpPr txBox="1"/>
          <p:nvPr/>
        </p:nvSpPr>
        <p:spPr>
          <a:xfrm>
            <a:off x="6624200" y="4341869"/>
            <a:ext cx="5083800" cy="1072318"/>
          </a:xfrm>
          <a:prstGeom prst="rect">
            <a:avLst/>
          </a:prstGeom>
          <a:noFill/>
          <a:ln>
            <a:noFill/>
          </a:ln>
        </p:spPr>
        <p:txBody>
          <a:bodyPr spcFirstLastPara="1" wrap="square" lIns="131000" tIns="131000" rIns="131000" bIns="131000" anchor="ctr" anchorCtr="0">
            <a:noAutofit/>
          </a:bodyPr>
          <a:lstStyle/>
          <a:p>
            <a:pPr marL="0" marR="0" lvl="0" indent="0" algn="l" rtl="0">
              <a:lnSpc>
                <a:spcPct val="90000"/>
              </a:lnSpc>
              <a:spcBef>
                <a:spcPts val="0"/>
              </a:spcBef>
              <a:spcAft>
                <a:spcPts val="0"/>
              </a:spcAft>
              <a:buNone/>
            </a:pPr>
            <a:r>
              <a:rPr lang="en-CA" sz="1600">
                <a:solidFill>
                  <a:schemeClr val="dk1"/>
                </a:solidFill>
                <a:latin typeface="Century Gothic"/>
                <a:ea typeface="Century Gothic"/>
                <a:cs typeface="Century Gothic"/>
                <a:sym typeface="Century Gothic"/>
              </a:rPr>
              <a:t>How to prepare to intervene</a:t>
            </a:r>
            <a:endParaRPr sz="1600" b="0" i="0" u="none" strike="noStrike" cap="none">
              <a:solidFill>
                <a:schemeClr val="dk1"/>
              </a:solidFill>
              <a:latin typeface="Century Gothic"/>
              <a:ea typeface="Century Gothic"/>
              <a:cs typeface="Century Gothic"/>
              <a:sym typeface="Century Gothic"/>
            </a:endParaRPr>
          </a:p>
        </p:txBody>
      </p:sp>
      <p:pic>
        <p:nvPicPr>
          <p:cNvPr id="240" name="Google Shape;240;p22"/>
          <p:cNvPicPr preferRelativeResize="0"/>
          <p:nvPr/>
        </p:nvPicPr>
        <p:blipFill>
          <a:blip r:embed="rId6">
            <a:alphaModFix/>
          </a:blip>
          <a:stretch>
            <a:fillRect/>
          </a:stretch>
        </p:blipFill>
        <p:spPr>
          <a:xfrm>
            <a:off x="5568800" y="3197246"/>
            <a:ext cx="681001" cy="680983"/>
          </a:xfrm>
          <a:prstGeom prst="rect">
            <a:avLst/>
          </a:prstGeom>
          <a:noFill/>
          <a:ln>
            <a:noFill/>
          </a:ln>
        </p:spPr>
      </p:pic>
      <p:sp>
        <p:nvSpPr>
          <p:cNvPr id="241" name="Google Shape;241;p22"/>
          <p:cNvSpPr/>
          <p:nvPr/>
        </p:nvSpPr>
        <p:spPr>
          <a:xfrm>
            <a:off x="5568810" y="4590063"/>
            <a:ext cx="681000" cy="5898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22"/>
          <p:cNvPicPr preferRelativeResize="0"/>
          <p:nvPr/>
        </p:nvPicPr>
        <p:blipFill>
          <a:blip r:embed="rId8">
            <a:alphaModFix/>
          </a:blip>
          <a:stretch>
            <a:fillRect/>
          </a:stretch>
        </p:blipFill>
        <p:spPr>
          <a:xfrm>
            <a:off x="5568798" y="1901837"/>
            <a:ext cx="681000" cy="5911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23"/>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8" name="Google Shape;248;p23"/>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600"/>
              <a:buFont typeface="Century Gothic"/>
              <a:buNone/>
            </a:pPr>
            <a:r>
              <a:rPr lang="en-CA" sz="4600" b="1">
                <a:solidFill>
                  <a:schemeClr val="lt1"/>
                </a:solidFill>
                <a:latin typeface="Century Gothic"/>
                <a:ea typeface="Century Gothic"/>
                <a:cs typeface="Century Gothic"/>
                <a:sym typeface="Century Gothic"/>
              </a:rPr>
              <a:t>Librarianship and the law</a:t>
            </a:r>
            <a:endParaRPr sz="4600" b="1">
              <a:solidFill>
                <a:schemeClr val="lt1"/>
              </a:solidFill>
              <a:latin typeface="Century Gothic"/>
              <a:ea typeface="Century Gothic"/>
              <a:cs typeface="Century Gothic"/>
              <a:sym typeface="Century Gothic"/>
            </a:endParaRPr>
          </a:p>
        </p:txBody>
      </p:sp>
      <p:sp>
        <p:nvSpPr>
          <p:cNvPr id="249" name="Google Shape;249;p23"/>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0" name="Google Shape;250;p23"/>
          <p:cNvSpPr/>
          <p:nvPr/>
        </p:nvSpPr>
        <p:spPr>
          <a:xfrm>
            <a:off x="563875" y="1867550"/>
            <a:ext cx="11309100" cy="3926400"/>
          </a:xfrm>
          <a:prstGeom prst="rect">
            <a:avLst/>
          </a:prstGeom>
          <a:noFill/>
          <a:ln>
            <a:noFill/>
          </a:ln>
        </p:spPr>
        <p:txBody>
          <a:bodyPr spcFirstLastPara="1" wrap="square" lIns="91425" tIns="45700" rIns="91425" bIns="45700" anchor="t" anchorCtr="0">
            <a:noAutofit/>
          </a:bodyPr>
          <a:lstStyle/>
          <a:p>
            <a:pPr marL="45720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Arial"/>
              <a:buChar char="•"/>
            </a:pPr>
            <a:r>
              <a:rPr lang="en-CA" sz="2400">
                <a:solidFill>
                  <a:schemeClr val="dk1"/>
                </a:solidFill>
                <a:latin typeface="Century Gothic"/>
                <a:ea typeface="Century Gothic"/>
                <a:cs typeface="Century Gothic"/>
                <a:sym typeface="Century Gothic"/>
              </a:rPr>
              <a:t>Librarians and information professionals prepared to participate in the public policy space that affects our societal role </a:t>
            </a:r>
            <a:endParaRPr sz="2400">
              <a:solidFill>
                <a:schemeClr val="dk1"/>
              </a:solidFill>
              <a:latin typeface="Century Gothic"/>
              <a:ea typeface="Century Gothic"/>
              <a:cs typeface="Century Gothic"/>
              <a:sym typeface="Century Gothic"/>
            </a:endParaRPr>
          </a:p>
          <a:p>
            <a:pPr marL="914400" marR="0" lvl="1"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Recognition from the SCC: librarians are actors in the public interest</a:t>
            </a:r>
            <a:r>
              <a:rPr lang="en-CA" sz="1000">
                <a:solidFill>
                  <a:schemeClr val="dk1"/>
                </a:solidFill>
                <a:latin typeface="Century Gothic"/>
                <a:ea typeface="Century Gothic"/>
                <a:cs typeface="Century Gothic"/>
                <a:sym typeface="Century Gothic"/>
              </a:rPr>
              <a:t>1</a:t>
            </a:r>
            <a:endParaRPr sz="10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Opportunity to benefit from specialized expertise and inform the courts of our role in disseminating and preserving information </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CA" sz="2400">
                <a:solidFill>
                  <a:schemeClr val="dk1"/>
                </a:solidFill>
                <a:latin typeface="Century Gothic"/>
                <a:ea typeface="Century Gothic"/>
                <a:cs typeface="Century Gothic"/>
                <a:sym typeface="Century Gothic"/>
              </a:rPr>
              <a:t/>
            </a:r>
            <a:br>
              <a:rPr lang="en-CA" sz="2400">
                <a:solidFill>
                  <a:schemeClr val="dk1"/>
                </a:solidFill>
                <a:latin typeface="Century Gothic"/>
                <a:ea typeface="Century Gothic"/>
                <a:cs typeface="Century Gothic"/>
                <a:sym typeface="Century Gothic"/>
              </a:rPr>
            </a:br>
            <a:r>
              <a:rPr lang="en-CA" sz="1100">
                <a:solidFill>
                  <a:schemeClr val="dk1"/>
                </a:solidFill>
                <a:latin typeface="Century Gothic"/>
                <a:ea typeface="Century Gothic"/>
                <a:cs typeface="Century Gothic"/>
                <a:sym typeface="Century Gothic"/>
              </a:rPr>
              <a:t>1. Owen,V. (2014).</a:t>
            </a:r>
            <a:r>
              <a:rPr lang="en-CA" sz="1100">
                <a:solidFill>
                  <a:schemeClr val="dk1"/>
                </a:solidFill>
                <a:uFill>
                  <a:noFill/>
                </a:uFill>
                <a:latin typeface="Century Gothic"/>
                <a:ea typeface="Century Gothic"/>
                <a:cs typeface="Century Gothic"/>
                <a:sym typeface="Century Gothic"/>
                <a:hlinkClick r:id="rId3"/>
              </a:rPr>
              <a:t> </a:t>
            </a:r>
            <a:r>
              <a:rPr lang="en-CA" sz="1100" u="sng">
                <a:solidFill>
                  <a:schemeClr val="hlink"/>
                </a:solidFill>
                <a:latin typeface="Century Gothic"/>
                <a:ea typeface="Century Gothic"/>
                <a:cs typeface="Century Gothic"/>
                <a:sym typeface="Century Gothic"/>
                <a:hlinkClick r:id="rId3"/>
              </a:rPr>
              <a:t>The librarian’s role in the interpretation of copyright law: Acting in the public interest</a:t>
            </a:r>
            <a:r>
              <a:rPr lang="en-CA" sz="1100">
                <a:solidFill>
                  <a:schemeClr val="dk1"/>
                </a:solidFill>
                <a:latin typeface="Century Gothic"/>
                <a:ea typeface="Century Gothic"/>
                <a:cs typeface="Century Gothic"/>
                <a:sym typeface="Century Gothic"/>
              </a:rPr>
              <a:t>. Feliciter 60(5): 1-8.</a:t>
            </a:r>
            <a:endParaRPr sz="11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51" name="Google Shape;251;p23"/>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2" name="Google Shape;252;p23"/>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3" name="Google Shape;253;p23"/>
          <p:cNvPicPr preferRelativeResize="0"/>
          <p:nvPr/>
        </p:nvPicPr>
        <p:blipFill>
          <a:blip r:embed="rId4">
            <a:alphaModFix/>
          </a:blip>
          <a:stretch>
            <a:fillRect/>
          </a:stretch>
        </p:blipFill>
        <p:spPr>
          <a:xfrm>
            <a:off x="9161233" y="5973163"/>
            <a:ext cx="2711841" cy="745755"/>
          </a:xfrm>
          <a:prstGeom prst="rect">
            <a:avLst/>
          </a:prstGeom>
          <a:noFill/>
          <a:ln>
            <a:noFill/>
          </a:ln>
        </p:spPr>
      </p:pic>
      <p:sp>
        <p:nvSpPr>
          <p:cNvPr id="254" name="Google Shape;254;p23"/>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55" name="Google Shape;255;p23"/>
          <p:cNvPicPr preferRelativeResize="0"/>
          <p:nvPr/>
        </p:nvPicPr>
        <p:blipFill>
          <a:blip r:embed="rId5">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24"/>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24"/>
          <p:cNvSpPr txBox="1">
            <a:spLocks noGrp="1"/>
          </p:cNvSpPr>
          <p:nvPr>
            <p:ph type="title"/>
          </p:nvPr>
        </p:nvSpPr>
        <p:spPr>
          <a:xfrm>
            <a:off x="960125" y="53100"/>
            <a:ext cx="10280100" cy="1087800"/>
          </a:xfrm>
          <a:prstGeom prst="rect">
            <a:avLst/>
          </a:prstGeom>
          <a:noFill/>
          <a:ln>
            <a:noFill/>
          </a:ln>
        </p:spPr>
        <p:txBody>
          <a:bodyPr spcFirstLastPara="1" wrap="square" lIns="91425" tIns="45700" rIns="91425" bIns="45700" anchor="b" anchorCtr="0">
            <a:noAutofit/>
          </a:bodyPr>
          <a:lstStyle/>
          <a:p>
            <a:pPr marL="457200" lvl="0" indent="457200" algn="l" rtl="0">
              <a:lnSpc>
                <a:spcPct val="90000"/>
              </a:lnSpc>
              <a:spcBef>
                <a:spcPts val="0"/>
              </a:spcBef>
              <a:spcAft>
                <a:spcPts val="0"/>
              </a:spcAft>
              <a:buClr>
                <a:schemeClr val="lt1"/>
              </a:buClr>
              <a:buSzPts val="4600"/>
              <a:buFont typeface="Century Gothic"/>
              <a:buNone/>
            </a:pPr>
            <a:r>
              <a:rPr lang="en-CA" sz="4600" b="1">
                <a:solidFill>
                  <a:schemeClr val="lt1"/>
                </a:solidFill>
                <a:latin typeface="Century Gothic"/>
                <a:ea typeface="Century Gothic"/>
                <a:cs typeface="Century Gothic"/>
                <a:sym typeface="Century Gothic"/>
              </a:rPr>
              <a:t>How did we get to this point? </a:t>
            </a:r>
            <a:endParaRPr sz="4600" b="1">
              <a:solidFill>
                <a:schemeClr val="lt1"/>
              </a:solidFill>
              <a:latin typeface="Century Gothic"/>
              <a:ea typeface="Century Gothic"/>
              <a:cs typeface="Century Gothic"/>
              <a:sym typeface="Century Gothic"/>
            </a:endParaRPr>
          </a:p>
        </p:txBody>
      </p:sp>
      <p:sp>
        <p:nvSpPr>
          <p:cNvPr id="262" name="Google Shape;262;p24"/>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3" name="Google Shape;263;p24"/>
          <p:cNvSpPr/>
          <p:nvPr/>
        </p:nvSpPr>
        <p:spPr>
          <a:xfrm>
            <a:off x="556203" y="2069972"/>
            <a:ext cx="11079600" cy="37857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Wednesday July 12, 2017: the Federal Court of Canada released the decision in The Canadian Copyright Licensing Agency (“Access Copyright”) v. York University </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A complete loss for York, but also a loss for everyone who represent the rights of the users of copyrighted works</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Libraries have long advocated on behalf of the users of copyright works</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CA" sz="2400">
                <a:solidFill>
                  <a:schemeClr val="dk1"/>
                </a:solidFill>
                <a:latin typeface="Century Gothic"/>
                <a:ea typeface="Century Gothic"/>
                <a:cs typeface="Century Gothic"/>
                <a:sym typeface="Century Gothic"/>
              </a:rPr>
              <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64" name="Google Shape;264;p24"/>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24"/>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6" name="Google Shape;266;p24"/>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267" name="Google Shape;267;p24"/>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68" name="Google Shape;268;p24"/>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25"/>
          <p:cNvSpPr/>
          <p:nvPr/>
        </p:nvSpPr>
        <p:spPr>
          <a:xfrm>
            <a:off x="0" y="0"/>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4" name="Google Shape;274;p25"/>
          <p:cNvSpPr txBox="1">
            <a:spLocks noGrp="1"/>
          </p:cNvSpPr>
          <p:nvPr>
            <p:ph type="title"/>
          </p:nvPr>
        </p:nvSpPr>
        <p:spPr>
          <a:xfrm>
            <a:off x="960125" y="309025"/>
            <a:ext cx="10280100" cy="831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600"/>
              <a:buFont typeface="Century Gothic"/>
              <a:buNone/>
            </a:pPr>
            <a:r>
              <a:rPr lang="en-CA" sz="4600" b="1">
                <a:solidFill>
                  <a:schemeClr val="lt1"/>
                </a:solidFill>
                <a:latin typeface="Century Gothic"/>
                <a:ea typeface="Century Gothic"/>
                <a:cs typeface="Century Gothic"/>
                <a:sym typeface="Century Gothic"/>
              </a:rPr>
              <a:t>Application timeline</a:t>
            </a:r>
            <a:endParaRPr sz="4600" b="1">
              <a:solidFill>
                <a:schemeClr val="lt1"/>
              </a:solidFill>
              <a:latin typeface="Century Gothic"/>
              <a:ea typeface="Century Gothic"/>
              <a:cs typeface="Century Gothic"/>
              <a:sym typeface="Century Gothic"/>
            </a:endParaRPr>
          </a:p>
        </p:txBody>
      </p:sp>
      <p:sp>
        <p:nvSpPr>
          <p:cNvPr id="275" name="Google Shape;275;p25"/>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6" name="Google Shape;276;p25"/>
          <p:cNvSpPr/>
          <p:nvPr/>
        </p:nvSpPr>
        <p:spPr>
          <a:xfrm>
            <a:off x="556200" y="2088275"/>
            <a:ext cx="11079600" cy="4111500"/>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York Notice of Appeal Sept 22, 2017 </a:t>
            </a:r>
            <a:br>
              <a:rPr lang="en-CA" sz="2400">
                <a:solidFill>
                  <a:schemeClr val="dk1"/>
                </a:solidFill>
                <a:latin typeface="Century Gothic"/>
                <a:ea typeface="Century Gothic"/>
                <a:cs typeface="Century Gothic"/>
                <a:sym typeface="Century Gothic"/>
              </a:rPr>
            </a:br>
            <a:endParaRPr sz="90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CA" sz="2400" u="sng">
                <a:solidFill>
                  <a:schemeClr val="hlink"/>
                </a:solidFill>
                <a:latin typeface="Century Gothic"/>
                <a:ea typeface="Century Gothic"/>
                <a:cs typeface="Century Gothic"/>
                <a:sym typeface="Century Gothic"/>
                <a:hlinkClick r:id="rId3"/>
              </a:rPr>
              <a:t>AFFIDAVIT OF VICTORIA OWEN in support of MOTION FOR LEAVE TO INTERVENE</a:t>
            </a:r>
            <a:r>
              <a:rPr lang="en-CA" sz="2400">
                <a:solidFill>
                  <a:schemeClr val="dk1"/>
                </a:solidFill>
                <a:latin typeface="Century Gothic"/>
                <a:ea typeface="Century Gothic"/>
                <a:cs typeface="Century Gothic"/>
                <a:sym typeface="Century Gothic"/>
              </a:rPr>
              <a:t> filed March 9th, 2018 </a:t>
            </a:r>
            <a:br>
              <a:rPr lang="en-CA" sz="2400">
                <a:solidFill>
                  <a:schemeClr val="dk1"/>
                </a:solidFill>
                <a:latin typeface="Century Gothic"/>
                <a:ea typeface="Century Gothic"/>
                <a:cs typeface="Century Gothic"/>
                <a:sym typeface="Century Gothic"/>
              </a:rPr>
            </a:br>
            <a:endParaRPr sz="80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March 26, 2018, Access Copyright filed a response to the proposed intervention</a:t>
            </a:r>
            <a:br>
              <a:rPr lang="en-CA" sz="2400">
                <a:solidFill>
                  <a:schemeClr val="dk1"/>
                </a:solidFill>
                <a:latin typeface="Century Gothic"/>
                <a:ea typeface="Century Gothic"/>
                <a:cs typeface="Century Gothic"/>
                <a:sym typeface="Century Gothic"/>
              </a:rPr>
            </a:br>
            <a:endParaRPr sz="600">
              <a:solidFill>
                <a:schemeClr val="dk1"/>
              </a:solidFill>
              <a:latin typeface="Century Gothic"/>
              <a:ea typeface="Century Gothic"/>
              <a:cs typeface="Century Gothic"/>
              <a:sym typeface="Century Gothic"/>
            </a:endParaRPr>
          </a:p>
          <a:p>
            <a:pPr marL="457200" marR="0" lvl="0"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April 20, 2018, CARL’s application for leave to intervene in the appeal was denied by Webb J.A.</a:t>
            </a:r>
            <a:endParaRPr sz="2400">
              <a:solidFill>
                <a:schemeClr val="dk1"/>
              </a:solidFill>
              <a:latin typeface="Century Gothic"/>
              <a:ea typeface="Century Gothic"/>
              <a:cs typeface="Century Gothic"/>
              <a:sym typeface="Century Gothic"/>
            </a:endParaRPr>
          </a:p>
          <a:p>
            <a:pPr marL="914400" marR="0" lvl="1" indent="-38100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Reconsideration submitted (also denied by the court)</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CA" sz="2400">
                <a:solidFill>
                  <a:schemeClr val="dk1"/>
                </a:solidFill>
                <a:latin typeface="Century Gothic"/>
                <a:ea typeface="Century Gothic"/>
                <a:cs typeface="Century Gothic"/>
                <a:sym typeface="Century Gothic"/>
              </a:rPr>
              <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77" name="Google Shape;277;p25"/>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25"/>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9" name="Google Shape;279;p25"/>
          <p:cNvPicPr preferRelativeResize="0"/>
          <p:nvPr/>
        </p:nvPicPr>
        <p:blipFill>
          <a:blip r:embed="rId4">
            <a:alphaModFix/>
          </a:blip>
          <a:stretch>
            <a:fillRect/>
          </a:stretch>
        </p:blipFill>
        <p:spPr>
          <a:xfrm>
            <a:off x="9161233" y="5973163"/>
            <a:ext cx="2711841" cy="745755"/>
          </a:xfrm>
          <a:prstGeom prst="rect">
            <a:avLst/>
          </a:prstGeom>
          <a:noFill/>
          <a:ln>
            <a:noFill/>
          </a:ln>
        </p:spPr>
      </p:pic>
      <p:sp>
        <p:nvSpPr>
          <p:cNvPr id="280" name="Google Shape;280;p25"/>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81" name="Google Shape;281;p25"/>
          <p:cNvPicPr preferRelativeResize="0"/>
          <p:nvPr/>
        </p:nvPicPr>
        <p:blipFill>
          <a:blip r:embed="rId5">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26"/>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26"/>
          <p:cNvSpPr txBox="1">
            <a:spLocks noGrp="1"/>
          </p:cNvSpPr>
          <p:nvPr>
            <p:ph type="title"/>
          </p:nvPr>
        </p:nvSpPr>
        <p:spPr>
          <a:xfrm>
            <a:off x="444350" y="440750"/>
            <a:ext cx="11324700" cy="74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600"/>
              <a:buFont typeface="Century Gothic"/>
              <a:buNone/>
            </a:pPr>
            <a:r>
              <a:rPr lang="en-CA" sz="4600" b="1">
                <a:solidFill>
                  <a:schemeClr val="lt1"/>
                </a:solidFill>
                <a:latin typeface="Century Gothic"/>
                <a:ea typeface="Century Gothic"/>
                <a:cs typeface="Century Gothic"/>
                <a:sym typeface="Century Gothic"/>
              </a:rPr>
              <a:t>Experience of applying to intervene</a:t>
            </a:r>
            <a:endParaRPr sz="4600" b="1">
              <a:solidFill>
                <a:schemeClr val="lt1"/>
              </a:solidFill>
              <a:latin typeface="Century Gothic"/>
              <a:ea typeface="Century Gothic"/>
              <a:cs typeface="Century Gothic"/>
              <a:sym typeface="Century Gothic"/>
            </a:endParaRPr>
          </a:p>
        </p:txBody>
      </p:sp>
      <p:sp>
        <p:nvSpPr>
          <p:cNvPr id="288" name="Google Shape;288;p26"/>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9" name="Google Shape;289;p26"/>
          <p:cNvSpPr/>
          <p:nvPr/>
        </p:nvSpPr>
        <p:spPr>
          <a:xfrm>
            <a:off x="444350" y="1981299"/>
            <a:ext cx="11324700" cy="406860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Complicated case; court rules, procedures, and past practices </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9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Application to intervene was long (27 pages and numerous exhibits), numerous versions, significant time commitment</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9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Legal counsel drove the process; librarians, as subject matter experts, can contribute salient, distinguishing points, that counsel present in the legal forum</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9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Understanding the forum: Federal Court’s role is to resolve the dispute; SCC considers the national, public nature of the issue </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CA" sz="2400">
                <a:solidFill>
                  <a:schemeClr val="dk1"/>
                </a:solidFill>
                <a:latin typeface="Century Gothic"/>
                <a:ea typeface="Century Gothic"/>
                <a:cs typeface="Century Gothic"/>
                <a:sym typeface="Century Gothic"/>
              </a:rPr>
              <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90" name="Google Shape;290;p26"/>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26"/>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2" name="Google Shape;292;p26"/>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293" name="Google Shape;293;p26"/>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94" name="Google Shape;294;p26"/>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p27"/>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0" name="Google Shape;300;p27"/>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Leave and intervention in Keatley case</a:t>
            </a:r>
            <a:endParaRPr sz="4600" b="1">
              <a:solidFill>
                <a:schemeClr val="lt1"/>
              </a:solidFill>
              <a:latin typeface="Century Gothic"/>
              <a:ea typeface="Century Gothic"/>
              <a:cs typeface="Century Gothic"/>
              <a:sym typeface="Century Gothic"/>
            </a:endParaRPr>
          </a:p>
        </p:txBody>
      </p:sp>
      <p:sp>
        <p:nvSpPr>
          <p:cNvPr id="301" name="Google Shape;301;p27"/>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27"/>
          <p:cNvSpPr txBox="1">
            <a:spLocks noGrp="1"/>
          </p:cNvSpPr>
          <p:nvPr>
            <p:ph type="title"/>
          </p:nvPr>
        </p:nvSpPr>
        <p:spPr>
          <a:xfrm>
            <a:off x="3250650" y="2683375"/>
            <a:ext cx="5690700" cy="1064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CA" sz="3200" b="1">
                <a:solidFill>
                  <a:srgbClr val="000000"/>
                </a:solidFill>
                <a:latin typeface="Century Gothic"/>
                <a:ea typeface="Century Gothic"/>
                <a:cs typeface="Century Gothic"/>
                <a:sym typeface="Century Gothic"/>
              </a:rPr>
              <a:t>An experience from </a:t>
            </a:r>
            <a:endParaRPr sz="3200" b="1">
              <a:solidFill>
                <a:srgbClr val="000000"/>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4000"/>
              <a:buFont typeface="Century Gothic"/>
              <a:buNone/>
            </a:pPr>
            <a:endParaRPr sz="3200" b="1">
              <a:solidFill>
                <a:srgbClr val="000000"/>
              </a:solidFill>
              <a:latin typeface="Century Gothic"/>
              <a:ea typeface="Century Gothic"/>
              <a:cs typeface="Century Gothic"/>
              <a:sym typeface="Century Gothic"/>
            </a:endParaRPr>
          </a:p>
        </p:txBody>
      </p:sp>
      <p:sp>
        <p:nvSpPr>
          <p:cNvPr id="303" name="Google Shape;303;p27"/>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4" name="Google Shape;304;p27"/>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5" name="Google Shape;305;p27"/>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306" name="Google Shape;306;p27"/>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307" name="Google Shape;307;p27"/>
          <p:cNvPicPr preferRelativeResize="0"/>
          <p:nvPr/>
        </p:nvPicPr>
        <p:blipFill>
          <a:blip r:embed="rId4">
            <a:alphaModFix/>
          </a:blip>
          <a:stretch>
            <a:fillRect/>
          </a:stretch>
        </p:blipFill>
        <p:spPr>
          <a:xfrm>
            <a:off x="152400" y="5954651"/>
            <a:ext cx="3463919" cy="745750"/>
          </a:xfrm>
          <a:prstGeom prst="rect">
            <a:avLst/>
          </a:prstGeom>
          <a:noFill/>
          <a:ln>
            <a:noFill/>
          </a:ln>
        </p:spPr>
      </p:pic>
      <p:pic>
        <p:nvPicPr>
          <p:cNvPr id="308" name="Google Shape;308;p27"/>
          <p:cNvPicPr preferRelativeResize="0"/>
          <p:nvPr/>
        </p:nvPicPr>
        <p:blipFill>
          <a:blip r:embed="rId3">
            <a:alphaModFix/>
          </a:blip>
          <a:stretch>
            <a:fillRect/>
          </a:stretch>
        </p:blipFill>
        <p:spPr>
          <a:xfrm>
            <a:off x="4740083" y="3472113"/>
            <a:ext cx="2711841" cy="7457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8"/>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28"/>
          <p:cNvSpPr txBox="1">
            <a:spLocks noGrp="1"/>
          </p:cNvSpPr>
          <p:nvPr>
            <p:ph type="title"/>
          </p:nvPr>
        </p:nvSpPr>
        <p:spPr>
          <a:xfrm>
            <a:off x="444350" y="129300"/>
            <a:ext cx="11324700" cy="1362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600"/>
              <a:buFont typeface="Century Gothic"/>
              <a:buNone/>
            </a:pPr>
            <a:r>
              <a:rPr lang="en-CA" sz="4600" b="1">
                <a:solidFill>
                  <a:schemeClr val="lt1"/>
                </a:solidFill>
                <a:latin typeface="Century Gothic"/>
                <a:ea typeface="Century Gothic"/>
                <a:cs typeface="Century Gothic"/>
                <a:sym typeface="Century Gothic"/>
              </a:rPr>
              <a:t>Experience of intervention at SCC</a:t>
            </a:r>
            <a:endParaRPr sz="4600" b="1">
              <a:solidFill>
                <a:schemeClr val="lt1"/>
              </a:solidFill>
              <a:latin typeface="Century Gothic"/>
              <a:ea typeface="Century Gothic"/>
              <a:cs typeface="Century Gothic"/>
              <a:sym typeface="Century Gothic"/>
            </a:endParaRPr>
          </a:p>
        </p:txBody>
      </p:sp>
      <p:sp>
        <p:nvSpPr>
          <p:cNvPr id="315" name="Google Shape;315;p28"/>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6" name="Google Shape;316;p28"/>
          <p:cNvSpPr/>
          <p:nvPr/>
        </p:nvSpPr>
        <p:spPr>
          <a:xfrm>
            <a:off x="231025" y="1719900"/>
            <a:ext cx="11814000" cy="406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Supreme Court of Canada: </a:t>
            </a:r>
            <a:r>
              <a:rPr lang="en-CA" sz="2400" u="sng">
                <a:solidFill>
                  <a:schemeClr val="hlink"/>
                </a:solidFill>
                <a:latin typeface="Century Gothic"/>
                <a:ea typeface="Century Gothic"/>
                <a:cs typeface="Century Gothic"/>
                <a:sym typeface="Century Gothic"/>
                <a:hlinkClick r:id="rId3"/>
              </a:rPr>
              <a:t>Keatley Surveying Ltd v Teranet Inc, 2019 SCC 43</a:t>
            </a:r>
            <a:r>
              <a:rPr lang="en-CA" sz="2400">
                <a:solidFill>
                  <a:schemeClr val="dk1"/>
                </a:solidFill>
                <a:latin typeface="Century Gothic"/>
                <a:ea typeface="Century Gothic"/>
                <a:cs typeface="Century Gothic"/>
                <a:sym typeface="Century Gothic"/>
              </a:rPr>
              <a:t> </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SCC case of first impression: Experienced counsel needed</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CALL/ACBD brought existing subject-matter knowledge: consistent policy positions, professional community work, and legislative advocacy</a:t>
            </a:r>
            <a:endParaRPr sz="24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sz="100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400"/>
              <a:buFont typeface="Century Gothic"/>
              <a:buChar char="•"/>
            </a:pPr>
            <a:r>
              <a:rPr lang="en-CA" sz="2400">
                <a:solidFill>
                  <a:schemeClr val="dk1"/>
                </a:solidFill>
                <a:latin typeface="Century Gothic"/>
                <a:ea typeface="Century Gothic"/>
                <a:cs typeface="Century Gothic"/>
                <a:sym typeface="Century Gothic"/>
              </a:rPr>
              <a:t>Counsel brought strategy, procedural knowledge for leave and appeal, written argument guidance, and oral advocacy--and pro bono representation </a:t>
            </a:r>
            <a:br>
              <a:rPr lang="en-CA" sz="2400">
                <a:solidFill>
                  <a:schemeClr val="dk1"/>
                </a:solidFill>
                <a:latin typeface="Century Gothic"/>
                <a:ea typeface="Century Gothic"/>
                <a:cs typeface="Century Gothic"/>
                <a:sym typeface="Century Gothic"/>
              </a:rPr>
            </a:b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317" name="Google Shape;317;p28"/>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8" name="Google Shape;318;p28"/>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9" name="Google Shape;319;p28"/>
          <p:cNvPicPr preferRelativeResize="0"/>
          <p:nvPr/>
        </p:nvPicPr>
        <p:blipFill>
          <a:blip r:embed="rId4">
            <a:alphaModFix/>
          </a:blip>
          <a:stretch>
            <a:fillRect/>
          </a:stretch>
        </p:blipFill>
        <p:spPr>
          <a:xfrm>
            <a:off x="9161233" y="5973163"/>
            <a:ext cx="2711841" cy="745755"/>
          </a:xfrm>
          <a:prstGeom prst="rect">
            <a:avLst/>
          </a:prstGeom>
          <a:noFill/>
          <a:ln>
            <a:noFill/>
          </a:ln>
        </p:spPr>
      </p:pic>
      <p:sp>
        <p:nvSpPr>
          <p:cNvPr id="320" name="Google Shape;320;p28"/>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321" name="Google Shape;321;p28"/>
          <p:cNvPicPr preferRelativeResize="0"/>
          <p:nvPr/>
        </p:nvPicPr>
        <p:blipFill>
          <a:blip r:embed="rId5">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p29"/>
          <p:cNvSpPr/>
          <p:nvPr/>
        </p:nvSpPr>
        <p:spPr>
          <a:xfrm>
            <a:off x="484100" y="318525"/>
            <a:ext cx="3844335" cy="5170321"/>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27" name="Google Shape;327;p29"/>
          <p:cNvSpPr txBox="1">
            <a:spLocks noGrp="1"/>
          </p:cNvSpPr>
          <p:nvPr>
            <p:ph type="title"/>
          </p:nvPr>
        </p:nvSpPr>
        <p:spPr>
          <a:xfrm>
            <a:off x="612504" y="538804"/>
            <a:ext cx="3416100" cy="479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entury Gothic"/>
              <a:buNone/>
            </a:pPr>
            <a:r>
              <a:rPr lang="en-CA" sz="3200" b="1">
                <a:solidFill>
                  <a:srgbClr val="FFFFFF"/>
                </a:solidFill>
                <a:latin typeface="Century Gothic"/>
                <a:ea typeface="Century Gothic"/>
                <a:cs typeface="Century Gothic"/>
                <a:sym typeface="Century Gothic"/>
              </a:rPr>
              <a:t>Key Sources</a:t>
            </a:r>
            <a:endParaRPr b="1"/>
          </a:p>
        </p:txBody>
      </p:sp>
      <p:grpSp>
        <p:nvGrpSpPr>
          <p:cNvPr id="328" name="Google Shape;328;p29"/>
          <p:cNvGrpSpPr/>
          <p:nvPr/>
        </p:nvGrpSpPr>
        <p:grpSpPr>
          <a:xfrm>
            <a:off x="4606802" y="323769"/>
            <a:ext cx="7101235" cy="5170252"/>
            <a:chOff x="0" y="2442"/>
            <a:chExt cx="6513699" cy="5880632"/>
          </a:xfrm>
        </p:grpSpPr>
        <p:sp>
          <p:nvSpPr>
            <p:cNvPr id="329" name="Google Shape;329;p29"/>
            <p:cNvSpPr/>
            <p:nvPr/>
          </p:nvSpPr>
          <p:spPr>
            <a:xfrm>
              <a:off x="0" y="2442"/>
              <a:ext cx="6513600" cy="123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1429899" y="2442"/>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txBox="1"/>
            <p:nvPr/>
          </p:nvSpPr>
          <p:spPr>
            <a:xfrm>
              <a:off x="1429899" y="2442"/>
              <a:ext cx="5083800" cy="1238100"/>
            </a:xfrm>
            <a:prstGeom prst="rect">
              <a:avLst/>
            </a:prstGeom>
            <a:noFill/>
            <a:ln>
              <a:noFill/>
            </a:ln>
          </p:spPr>
          <p:txBody>
            <a:bodyPr spcFirstLastPara="1" wrap="square" lIns="131000" tIns="131000" rIns="131000" bIns="131000" anchor="ctr" anchorCtr="0">
              <a:noAutofit/>
            </a:bodyPr>
            <a:lstStyle/>
            <a:p>
              <a:pPr marL="0" lvl="0" indent="0" algn="l" rtl="0">
                <a:lnSpc>
                  <a:spcPct val="115000"/>
                </a:lnSpc>
                <a:spcBef>
                  <a:spcPts val="0"/>
                </a:spcBef>
                <a:spcAft>
                  <a:spcPts val="0"/>
                </a:spcAft>
                <a:buNone/>
              </a:pPr>
              <a:r>
                <a:rPr lang="en-CA" sz="1200" u="sng">
                  <a:solidFill>
                    <a:schemeClr val="hlink"/>
                  </a:solidFill>
                  <a:latin typeface="Century Gothic"/>
                  <a:ea typeface="Century Gothic"/>
                  <a:cs typeface="Century Gothic"/>
                  <a:sym typeface="Century Gothic"/>
                  <a:hlinkClick r:id="rId3"/>
                </a:rPr>
                <a:t>Rules of the Supreme Court of Canada, SOR/2002-156</a:t>
              </a:r>
              <a:endParaRPr sz="1200">
                <a:solidFill>
                  <a:schemeClr val="dk1"/>
                </a:solidFill>
                <a:latin typeface="Century Gothic"/>
                <a:ea typeface="Century Gothic"/>
                <a:cs typeface="Century Gothic"/>
                <a:sym typeface="Century Gothic"/>
              </a:endParaRPr>
            </a:p>
            <a:p>
              <a:pPr marL="914400" lvl="1" indent="-304800" algn="l" rtl="0">
                <a:lnSpc>
                  <a:spcPct val="115000"/>
                </a:lnSpc>
                <a:spcBef>
                  <a:spcPts val="0"/>
                </a:spcBef>
                <a:spcAft>
                  <a:spcPts val="0"/>
                </a:spcAft>
                <a:buClr>
                  <a:schemeClr val="dk1"/>
                </a:buClr>
                <a:buSzPts val="1200"/>
                <a:buFont typeface="Century Gothic"/>
                <a:buChar char="○"/>
              </a:pPr>
              <a:r>
                <a:rPr lang="en-CA" sz="1200" u="sng">
                  <a:solidFill>
                    <a:schemeClr val="hlink"/>
                  </a:solidFill>
                  <a:latin typeface="Century Gothic"/>
                  <a:ea typeface="Century Gothic"/>
                  <a:cs typeface="Century Gothic"/>
                  <a:sym typeface="Century Gothic"/>
                  <a:hlinkClick r:id="rId4"/>
                </a:rPr>
                <a:t>Motion for Intervention</a:t>
              </a:r>
              <a:endParaRPr sz="1200">
                <a:solidFill>
                  <a:schemeClr val="dk1"/>
                </a:solidFill>
                <a:latin typeface="Century Gothic"/>
                <a:ea typeface="Century Gothic"/>
                <a:cs typeface="Century Gothic"/>
                <a:sym typeface="Century Gothic"/>
              </a:endParaRPr>
            </a:p>
            <a:p>
              <a:pPr marL="914400" lvl="1" indent="-304800" algn="l" rtl="0">
                <a:lnSpc>
                  <a:spcPct val="115000"/>
                </a:lnSpc>
                <a:spcBef>
                  <a:spcPts val="0"/>
                </a:spcBef>
                <a:spcAft>
                  <a:spcPts val="0"/>
                </a:spcAft>
                <a:buClr>
                  <a:schemeClr val="dk1"/>
                </a:buClr>
                <a:buSzPts val="1200"/>
                <a:buFont typeface="Century Gothic"/>
                <a:buChar char="○"/>
              </a:pPr>
              <a:r>
                <a:rPr lang="en-CA" sz="1200" u="sng">
                  <a:solidFill>
                    <a:schemeClr val="hlink"/>
                  </a:solidFill>
                  <a:latin typeface="Century Gothic"/>
                  <a:ea typeface="Century Gothic"/>
                  <a:cs typeface="Century Gothic"/>
                  <a:sym typeface="Century Gothic"/>
                  <a:hlinkClick r:id="rId5"/>
                </a:rPr>
                <a:t>Service and Filing of Intervener’s Documents</a:t>
              </a:r>
              <a:endParaRPr sz="1200">
                <a:solidFill>
                  <a:schemeClr val="dk1"/>
                </a:solidFill>
                <a:latin typeface="Century Gothic"/>
                <a:ea typeface="Century Gothic"/>
                <a:cs typeface="Century Gothic"/>
                <a:sym typeface="Century Gothic"/>
              </a:endParaRPr>
            </a:p>
          </p:txBody>
        </p:sp>
        <p:sp>
          <p:nvSpPr>
            <p:cNvPr id="332" name="Google Shape;332;p29"/>
            <p:cNvSpPr/>
            <p:nvPr/>
          </p:nvSpPr>
          <p:spPr>
            <a:xfrm>
              <a:off x="0" y="1549953"/>
              <a:ext cx="6513600" cy="123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1429899" y="1549953"/>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txBox="1"/>
            <p:nvPr/>
          </p:nvSpPr>
          <p:spPr>
            <a:xfrm>
              <a:off x="1429899" y="1549953"/>
              <a:ext cx="5083800" cy="1238100"/>
            </a:xfrm>
            <a:prstGeom prst="rect">
              <a:avLst/>
            </a:prstGeom>
            <a:noFill/>
            <a:ln>
              <a:noFill/>
            </a:ln>
          </p:spPr>
          <p:txBody>
            <a:bodyPr spcFirstLastPara="1" wrap="square" lIns="131000" tIns="131000" rIns="131000" bIns="131000" anchor="ctr" anchorCtr="0">
              <a:noAutofit/>
            </a:bodyPr>
            <a:lstStyle/>
            <a:p>
              <a:pPr marL="0" lvl="0" indent="0" algn="l" rtl="0">
                <a:lnSpc>
                  <a:spcPct val="115000"/>
                </a:lnSpc>
                <a:spcBef>
                  <a:spcPts val="0"/>
                </a:spcBef>
                <a:spcAft>
                  <a:spcPts val="0"/>
                </a:spcAft>
                <a:buNone/>
              </a:pPr>
              <a:r>
                <a:rPr lang="en-CA" sz="1200" i="1">
                  <a:solidFill>
                    <a:schemeClr val="dk1"/>
                  </a:solidFill>
                  <a:latin typeface="Century Gothic"/>
                  <a:ea typeface="Century Gothic"/>
                  <a:cs typeface="Century Gothic"/>
                  <a:sym typeface="Century Gothic"/>
                </a:rPr>
                <a:t>Keatley</a:t>
              </a:r>
              <a:r>
                <a:rPr lang="en-CA" sz="1200">
                  <a:solidFill>
                    <a:schemeClr val="dk1"/>
                  </a:solidFill>
                  <a:latin typeface="Century Gothic"/>
                  <a:ea typeface="Century Gothic"/>
                  <a:cs typeface="Century Gothic"/>
                  <a:sym typeface="Century Gothic"/>
                </a:rPr>
                <a:t> </a:t>
              </a:r>
              <a:r>
                <a:rPr lang="en-CA" sz="1200" i="1">
                  <a:solidFill>
                    <a:schemeClr val="dk1"/>
                  </a:solidFill>
                  <a:latin typeface="Century Gothic"/>
                  <a:ea typeface="Century Gothic"/>
                  <a:cs typeface="Century Gothic"/>
                  <a:sym typeface="Century Gothic"/>
                </a:rPr>
                <a:t>v Teranet</a:t>
              </a:r>
              <a:r>
                <a:rPr lang="en-CA" sz="1200">
                  <a:solidFill>
                    <a:schemeClr val="dk1"/>
                  </a:solidFill>
                  <a:latin typeface="Century Gothic"/>
                  <a:ea typeface="Century Gothic"/>
                  <a:cs typeface="Century Gothic"/>
                  <a:sym typeface="Century Gothic"/>
                </a:rPr>
                <a:t> </a:t>
              </a:r>
              <a:r>
                <a:rPr lang="en-CA" sz="1200" u="sng">
                  <a:solidFill>
                    <a:schemeClr val="hlink"/>
                  </a:solidFill>
                  <a:latin typeface="Century Gothic"/>
                  <a:ea typeface="Century Gothic"/>
                  <a:cs typeface="Century Gothic"/>
                  <a:sym typeface="Century Gothic"/>
                  <a:hlinkClick r:id="rId6"/>
                </a:rPr>
                <a:t>interveners</a:t>
              </a:r>
              <a:r>
                <a:rPr lang="en-CA" sz="1200">
                  <a:solidFill>
                    <a:schemeClr val="dk1"/>
                  </a:solidFill>
                  <a:latin typeface="Century Gothic"/>
                  <a:ea typeface="Century Gothic"/>
                  <a:cs typeface="Century Gothic"/>
                  <a:sym typeface="Century Gothic"/>
                </a:rPr>
                <a:t>; </a:t>
              </a:r>
              <a:r>
                <a:rPr lang="en-CA" sz="1200" u="sng">
                  <a:solidFill>
                    <a:schemeClr val="hlink"/>
                  </a:solidFill>
                  <a:latin typeface="Century Gothic"/>
                  <a:ea typeface="Century Gothic"/>
                  <a:cs typeface="Century Gothic"/>
                  <a:sym typeface="Century Gothic"/>
                  <a:hlinkClick r:id="rId7"/>
                </a:rPr>
                <a:t>arguments on leave to appeal</a:t>
              </a:r>
              <a:r>
                <a:rPr lang="en-CA" sz="1200">
                  <a:solidFill>
                    <a:schemeClr val="dk1"/>
                  </a:solidFill>
                  <a:latin typeface="Century Gothic"/>
                  <a:ea typeface="Century Gothic"/>
                  <a:cs typeface="Century Gothic"/>
                  <a:sym typeface="Century Gothic"/>
                </a:rPr>
                <a:t>; </a:t>
              </a:r>
              <a:r>
                <a:rPr lang="en-CA" sz="1200" u="sng">
                  <a:solidFill>
                    <a:schemeClr val="hlink"/>
                  </a:solidFill>
                  <a:latin typeface="Century Gothic"/>
                  <a:ea typeface="Century Gothic"/>
                  <a:cs typeface="Century Gothic"/>
                  <a:sym typeface="Century Gothic"/>
                  <a:hlinkClick r:id="rId8"/>
                </a:rPr>
                <a:t>factums on appeal</a:t>
              </a:r>
              <a:endParaRPr sz="1200">
                <a:latin typeface="Century Gothic"/>
                <a:ea typeface="Century Gothic"/>
                <a:cs typeface="Century Gothic"/>
                <a:sym typeface="Century Gothic"/>
              </a:endParaRPr>
            </a:p>
          </p:txBody>
        </p:sp>
        <p:sp>
          <p:nvSpPr>
            <p:cNvPr id="335" name="Google Shape;335;p29"/>
            <p:cNvSpPr/>
            <p:nvPr/>
          </p:nvSpPr>
          <p:spPr>
            <a:xfrm>
              <a:off x="0" y="3097464"/>
              <a:ext cx="6513600" cy="123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9"/>
            <p:cNvSpPr/>
            <p:nvPr/>
          </p:nvSpPr>
          <p:spPr>
            <a:xfrm>
              <a:off x="1429899" y="3097464"/>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9"/>
            <p:cNvSpPr txBox="1"/>
            <p:nvPr/>
          </p:nvSpPr>
          <p:spPr>
            <a:xfrm>
              <a:off x="1429899" y="3097464"/>
              <a:ext cx="5083800" cy="1238100"/>
            </a:xfrm>
            <a:prstGeom prst="rect">
              <a:avLst/>
            </a:prstGeom>
            <a:noFill/>
            <a:ln>
              <a:noFill/>
            </a:ln>
          </p:spPr>
          <p:txBody>
            <a:bodyPr spcFirstLastPara="1" wrap="square" lIns="131000" tIns="131000" rIns="131000" bIns="131000" anchor="ctr" anchorCtr="0">
              <a:noAutofit/>
            </a:bodyPr>
            <a:lstStyle/>
            <a:p>
              <a:pPr marL="0" lvl="0" indent="0" algn="l" rtl="0">
                <a:lnSpc>
                  <a:spcPct val="100000"/>
                </a:lnSpc>
                <a:spcBef>
                  <a:spcPts val="0"/>
                </a:spcBef>
                <a:spcAft>
                  <a:spcPts val="0"/>
                </a:spcAft>
                <a:buNone/>
              </a:pPr>
              <a:r>
                <a:rPr lang="en-CA" sz="1100">
                  <a:solidFill>
                    <a:schemeClr val="dk1"/>
                  </a:solidFill>
                  <a:latin typeface="Century Gothic"/>
                  <a:ea typeface="Century Gothic"/>
                  <a:cs typeface="Century Gothic"/>
                  <a:sym typeface="Century Gothic"/>
                </a:rPr>
                <a:t>Chan, Kathryn and Kislowicz, Howard, Divine Intervention, Part I: A Study of the Operation and Impact of Non-Governmental Interveners in Canadian Religious Freedom Litigation (January 22, 2019). (2019) 90 SCLR (2d) Forthcoming. Available at SSRN:</a:t>
              </a:r>
              <a:r>
                <a:rPr lang="en-CA" sz="1100">
                  <a:solidFill>
                    <a:schemeClr val="dk1"/>
                  </a:solidFill>
                  <a:uFill>
                    <a:noFill/>
                  </a:uFill>
                  <a:latin typeface="Century Gothic"/>
                  <a:ea typeface="Century Gothic"/>
                  <a:cs typeface="Century Gothic"/>
                  <a:sym typeface="Century Gothic"/>
                  <a:hlinkClick r:id="rId9"/>
                </a:rPr>
                <a:t> </a:t>
              </a:r>
              <a:r>
                <a:rPr lang="en-CA" sz="1100" u="sng">
                  <a:solidFill>
                    <a:schemeClr val="hlink"/>
                  </a:solidFill>
                  <a:latin typeface="Century Gothic"/>
                  <a:ea typeface="Century Gothic"/>
                  <a:cs typeface="Century Gothic"/>
                  <a:sym typeface="Century Gothic"/>
                  <a:hlinkClick r:id="rId9"/>
                </a:rPr>
                <a:t>https://ssrn.com/abstract=332084</a:t>
              </a:r>
              <a:endParaRPr sz="1100" i="0" u="none" strike="noStrike" cap="none">
                <a:solidFill>
                  <a:schemeClr val="dk1"/>
                </a:solidFill>
                <a:latin typeface="Century Gothic"/>
                <a:ea typeface="Century Gothic"/>
                <a:cs typeface="Century Gothic"/>
                <a:sym typeface="Century Gothic"/>
              </a:endParaRPr>
            </a:p>
          </p:txBody>
        </p:sp>
        <p:sp>
          <p:nvSpPr>
            <p:cNvPr id="338" name="Google Shape;338;p29"/>
            <p:cNvSpPr/>
            <p:nvPr/>
          </p:nvSpPr>
          <p:spPr>
            <a:xfrm>
              <a:off x="0" y="4644974"/>
              <a:ext cx="6513600" cy="12381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9"/>
            <p:cNvSpPr/>
            <p:nvPr/>
          </p:nvSpPr>
          <p:spPr>
            <a:xfrm>
              <a:off x="1429899" y="4644974"/>
              <a:ext cx="5083800" cy="123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CA" sz="1100">
                  <a:solidFill>
                    <a:schemeClr val="dk1"/>
                  </a:solidFill>
                  <a:latin typeface="Century Gothic"/>
                  <a:ea typeface="Century Gothic"/>
                  <a:cs typeface="Century Gothic"/>
                  <a:sym typeface="Century Gothic"/>
                </a:rPr>
                <a:t>Paul M. Collins and Lauren A. McCarthy, "Friends and Interveners: Interest Group Litigation in a Comparative Context," Journal of Law and Courts 5, no. 1 (Spring 2017): 55-80.</a:t>
              </a:r>
              <a:endParaRPr sz="1100">
                <a:solidFill>
                  <a:schemeClr val="dk1"/>
                </a:solidFill>
                <a:latin typeface="Century Gothic"/>
                <a:ea typeface="Century Gothic"/>
                <a:cs typeface="Century Gothic"/>
                <a:sym typeface="Century Gothic"/>
              </a:endParaRPr>
            </a:p>
            <a:p>
              <a:pPr marL="0" lvl="0" indent="0" algn="l" rtl="0">
                <a:lnSpc>
                  <a:spcPct val="100000"/>
                </a:lnSpc>
                <a:spcBef>
                  <a:spcPts val="1200"/>
                </a:spcBef>
                <a:spcAft>
                  <a:spcPts val="1200"/>
                </a:spcAft>
                <a:buNone/>
              </a:pPr>
              <a:r>
                <a:rPr lang="en-CA" sz="1100" u="sng">
                  <a:solidFill>
                    <a:schemeClr val="hlink"/>
                  </a:solidFill>
                  <a:latin typeface="Century Gothic"/>
                  <a:ea typeface="Century Gothic"/>
                  <a:cs typeface="Century Gothic"/>
                  <a:sym typeface="Century Gothic"/>
                  <a:hlinkClick r:id="rId10"/>
                </a:rPr>
                <a:t>https://doi.org/10.1086/690275</a:t>
              </a:r>
              <a:r>
                <a:rPr lang="en-CA" sz="1100" u="sng">
                  <a:solidFill>
                    <a:schemeClr val="hlink"/>
                  </a:solidFill>
                  <a:latin typeface="Century Gothic"/>
                  <a:ea typeface="Century Gothic"/>
                  <a:cs typeface="Century Gothic"/>
                  <a:sym typeface="Century Gothic"/>
                </a:rPr>
                <a:t> https://www.journals.uchicago.edu/doi/pdfplus/10.1086/690275</a:t>
              </a:r>
              <a:endParaRPr sz="1100" u="sng">
                <a:solidFill>
                  <a:schemeClr val="hlink"/>
                </a:solidFill>
                <a:latin typeface="Century Gothic"/>
                <a:ea typeface="Century Gothic"/>
                <a:cs typeface="Century Gothic"/>
                <a:sym typeface="Century Gothic"/>
              </a:endParaRPr>
            </a:p>
          </p:txBody>
        </p:sp>
      </p:grpSp>
      <p:sp>
        <p:nvSpPr>
          <p:cNvPr id="340" name="Google Shape;340;p29"/>
          <p:cNvSpPr/>
          <p:nvPr/>
        </p:nvSpPr>
        <p:spPr>
          <a:xfrm>
            <a:off x="4941797" y="4740079"/>
            <a:ext cx="681000" cy="68100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9"/>
          <p:cNvSpPr/>
          <p:nvPr/>
        </p:nvSpPr>
        <p:spPr>
          <a:xfrm>
            <a:off x="4941797" y="3390454"/>
            <a:ext cx="681000" cy="68100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9"/>
          <p:cNvSpPr/>
          <p:nvPr/>
        </p:nvSpPr>
        <p:spPr>
          <a:xfrm>
            <a:off x="4941797" y="691204"/>
            <a:ext cx="681000" cy="68100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9"/>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4" name="Google Shape;344;p29"/>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5" name="Google Shape;345;p29"/>
          <p:cNvPicPr preferRelativeResize="0"/>
          <p:nvPr/>
        </p:nvPicPr>
        <p:blipFill>
          <a:blip r:embed="rId12">
            <a:alphaModFix/>
          </a:blip>
          <a:stretch>
            <a:fillRect/>
          </a:stretch>
        </p:blipFill>
        <p:spPr>
          <a:xfrm>
            <a:off x="9161233" y="5973163"/>
            <a:ext cx="2711841" cy="745755"/>
          </a:xfrm>
          <a:prstGeom prst="rect">
            <a:avLst/>
          </a:prstGeom>
          <a:noFill/>
          <a:ln>
            <a:noFill/>
          </a:ln>
        </p:spPr>
      </p:pic>
      <p:sp>
        <p:nvSpPr>
          <p:cNvPr id="346" name="Google Shape;346;p29"/>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347" name="Google Shape;347;p29"/>
          <p:cNvPicPr preferRelativeResize="0"/>
          <p:nvPr/>
        </p:nvPicPr>
        <p:blipFill>
          <a:blip r:embed="rId13">
            <a:alphaModFix/>
          </a:blip>
          <a:stretch>
            <a:fillRect/>
          </a:stretch>
        </p:blipFill>
        <p:spPr>
          <a:xfrm>
            <a:off x="152400" y="5954651"/>
            <a:ext cx="3463919" cy="745750"/>
          </a:xfrm>
          <a:prstGeom prst="rect">
            <a:avLst/>
          </a:prstGeom>
          <a:noFill/>
          <a:ln>
            <a:noFill/>
          </a:ln>
        </p:spPr>
      </p:pic>
      <p:sp>
        <p:nvSpPr>
          <p:cNvPr id="348" name="Google Shape;348;p29"/>
          <p:cNvSpPr/>
          <p:nvPr/>
        </p:nvSpPr>
        <p:spPr>
          <a:xfrm>
            <a:off x="4941797" y="2040529"/>
            <a:ext cx="681000" cy="681000"/>
          </a:xfrm>
          <a:prstGeom prst="rect">
            <a:avLst/>
          </a:prstGeom>
          <a:blipFill rotWithShape="1">
            <a:blip r:embed="rId11">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30"/>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30"/>
          <p:cNvSpPr txBox="1">
            <a:spLocks noGrp="1"/>
          </p:cNvSpPr>
          <p:nvPr>
            <p:ph type="title"/>
          </p:nvPr>
        </p:nvSpPr>
        <p:spPr>
          <a:xfrm>
            <a:off x="444350" y="364550"/>
            <a:ext cx="11324700" cy="74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600"/>
              <a:buFont typeface="Century Gothic"/>
              <a:buNone/>
            </a:pPr>
            <a:r>
              <a:rPr lang="en-CA" sz="4000" b="1">
                <a:solidFill>
                  <a:schemeClr val="lt1"/>
                </a:solidFill>
                <a:latin typeface="Century Gothic"/>
                <a:ea typeface="Century Gothic"/>
                <a:cs typeface="Century Gothic"/>
                <a:sym typeface="Century Gothic"/>
              </a:rPr>
              <a:t>Questions?</a:t>
            </a:r>
            <a:endParaRPr sz="4000" b="1">
              <a:solidFill>
                <a:schemeClr val="lt1"/>
              </a:solidFill>
              <a:latin typeface="Century Gothic"/>
              <a:ea typeface="Century Gothic"/>
              <a:cs typeface="Century Gothic"/>
              <a:sym typeface="Century Gothic"/>
            </a:endParaRPr>
          </a:p>
        </p:txBody>
      </p:sp>
      <p:sp>
        <p:nvSpPr>
          <p:cNvPr id="355" name="Google Shape;355;p30"/>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6" name="Google Shape;356;p30"/>
          <p:cNvSpPr/>
          <p:nvPr/>
        </p:nvSpPr>
        <p:spPr>
          <a:xfrm>
            <a:off x="444350" y="2139338"/>
            <a:ext cx="11324700" cy="342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CA" sz="3000">
                <a:latin typeface="Century Gothic"/>
                <a:ea typeface="Century Gothic"/>
                <a:cs typeface="Century Gothic"/>
                <a:sym typeface="Century Gothic"/>
              </a:rPr>
              <a:t>Matthew </a:t>
            </a:r>
            <a:r>
              <a:rPr lang="en-CA" sz="3000">
                <a:solidFill>
                  <a:schemeClr val="dk1"/>
                </a:solidFill>
                <a:latin typeface="Century Gothic"/>
                <a:ea typeface="Century Gothic"/>
                <a:cs typeface="Century Gothic"/>
                <a:sym typeface="Century Gothic"/>
              </a:rPr>
              <a:t>Estabrooks</a:t>
            </a:r>
            <a:r>
              <a:rPr lang="en-CA" sz="3000">
                <a:latin typeface="Century Gothic"/>
                <a:ea typeface="Century Gothic"/>
                <a:cs typeface="Century Gothic"/>
                <a:sym typeface="Century Gothic"/>
              </a:rPr>
              <a:t> </a:t>
            </a:r>
            <a:r>
              <a:rPr lang="en-CA" sz="3000" u="sng">
                <a:solidFill>
                  <a:schemeClr val="hlink"/>
                </a:solidFill>
                <a:latin typeface="Century Gothic"/>
                <a:ea typeface="Century Gothic"/>
                <a:cs typeface="Century Gothic"/>
                <a:sym typeface="Century Gothic"/>
                <a:hlinkClick r:id="rId3"/>
              </a:rPr>
              <a:t>matthew.estabrooks@gowlingwlg.com</a:t>
            </a:r>
            <a:endParaRPr sz="300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CA" sz="3000">
                <a:solidFill>
                  <a:schemeClr val="dk1"/>
                </a:solidFill>
                <a:latin typeface="Century Gothic"/>
                <a:ea typeface="Century Gothic"/>
                <a:cs typeface="Century Gothic"/>
                <a:sym typeface="Century Gothic"/>
              </a:rPr>
              <a:t>Robert Janes </a:t>
            </a:r>
            <a:r>
              <a:rPr lang="en-CA" sz="3000" u="sng">
                <a:solidFill>
                  <a:schemeClr val="hlink"/>
                </a:solidFill>
                <a:latin typeface="Century Gothic"/>
                <a:ea typeface="Century Gothic"/>
                <a:cs typeface="Century Gothic"/>
                <a:sym typeface="Century Gothic"/>
                <a:hlinkClick r:id="rId4"/>
              </a:rPr>
              <a:t>RJanes@jfklaw.ca</a:t>
            </a:r>
            <a:endParaRPr sz="300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CA" sz="3000">
                <a:latin typeface="Century Gothic"/>
                <a:ea typeface="Century Gothic"/>
                <a:cs typeface="Century Gothic"/>
                <a:sym typeface="Century Gothic"/>
              </a:rPr>
              <a:t>Kim Nayyer </a:t>
            </a:r>
            <a:r>
              <a:rPr lang="en-CA" sz="3000" u="sng">
                <a:solidFill>
                  <a:schemeClr val="hlink"/>
                </a:solidFill>
                <a:latin typeface="Century Gothic"/>
                <a:ea typeface="Century Gothic"/>
                <a:cs typeface="Century Gothic"/>
                <a:sym typeface="Century Gothic"/>
                <a:hlinkClick r:id="rId5"/>
              </a:rPr>
              <a:t>kpn32@cornell.edu</a:t>
            </a:r>
            <a:endParaRPr sz="300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CA" sz="3000">
                <a:latin typeface="Century Gothic"/>
                <a:ea typeface="Century Gothic"/>
                <a:cs typeface="Century Gothic"/>
                <a:sym typeface="Century Gothic"/>
              </a:rPr>
              <a:t>Victoria Owen </a:t>
            </a:r>
            <a:r>
              <a:rPr lang="en-CA" sz="3000" u="sng">
                <a:solidFill>
                  <a:schemeClr val="hlink"/>
                </a:solidFill>
                <a:latin typeface="Century Gothic"/>
                <a:ea typeface="Century Gothic"/>
                <a:cs typeface="Century Gothic"/>
                <a:sym typeface="Century Gothic"/>
                <a:hlinkClick r:id="rId6"/>
              </a:rPr>
              <a:t>victoria.owen@utoronto.ca</a:t>
            </a:r>
            <a:r>
              <a:rPr lang="en-CA" sz="3000">
                <a:latin typeface="Century Gothic"/>
                <a:ea typeface="Century Gothic"/>
                <a:cs typeface="Century Gothic"/>
                <a:sym typeface="Century Gothic"/>
              </a:rPr>
              <a:t> </a:t>
            </a:r>
            <a:endParaRPr sz="3000">
              <a:latin typeface="Century Gothic"/>
              <a:ea typeface="Century Gothic"/>
              <a:cs typeface="Century Gothic"/>
              <a:sym typeface="Century Gothic"/>
            </a:endParaRPr>
          </a:p>
          <a:p>
            <a:pPr marL="0" lvl="0" indent="0" algn="l" rtl="0">
              <a:lnSpc>
                <a:spcPct val="90000"/>
              </a:lnSpc>
              <a:spcBef>
                <a:spcPts val="0"/>
              </a:spcBef>
              <a:spcAft>
                <a:spcPts val="0"/>
              </a:spcAft>
              <a:buNone/>
            </a:pPr>
            <a:r>
              <a:rPr lang="en-CA" sz="3000">
                <a:solidFill>
                  <a:schemeClr val="dk1"/>
                </a:solidFill>
                <a:latin typeface="Century Gothic"/>
                <a:ea typeface="Century Gothic"/>
                <a:cs typeface="Century Gothic"/>
                <a:sym typeface="Century Gothic"/>
              </a:rPr>
              <a:t>Mark Swartz </a:t>
            </a:r>
            <a:r>
              <a:rPr lang="en-CA" sz="3000" u="sng">
                <a:solidFill>
                  <a:schemeClr val="hlink"/>
                </a:solidFill>
                <a:latin typeface="Century Gothic"/>
                <a:ea typeface="Century Gothic"/>
                <a:cs typeface="Century Gothic"/>
                <a:sym typeface="Century Gothic"/>
                <a:hlinkClick r:id="rId7"/>
              </a:rPr>
              <a:t>mark.swartz@queensu.ca</a:t>
            </a:r>
            <a:endParaRPr sz="3000">
              <a:latin typeface="Century Gothic"/>
              <a:ea typeface="Century Gothic"/>
              <a:cs typeface="Century Gothic"/>
              <a:sym typeface="Century Gothic"/>
            </a:endParaRPr>
          </a:p>
          <a:p>
            <a:pPr marL="0" lvl="0" indent="0" algn="ctr" rtl="0">
              <a:lnSpc>
                <a:spcPct val="90000"/>
              </a:lnSpc>
              <a:spcBef>
                <a:spcPts val="0"/>
              </a:spcBef>
              <a:spcAft>
                <a:spcPts val="0"/>
              </a:spcAft>
              <a:buNone/>
            </a:pPr>
            <a:endParaRPr sz="3000">
              <a:latin typeface="Century Gothic"/>
              <a:ea typeface="Century Gothic"/>
              <a:cs typeface="Century Gothic"/>
              <a:sym typeface="Century Gothic"/>
            </a:endParaRPr>
          </a:p>
          <a:p>
            <a:pPr marL="0" marR="0" lvl="0" indent="0" algn="l" rtl="0">
              <a:spcBef>
                <a:spcPts val="0"/>
              </a:spcBef>
              <a:spcAft>
                <a:spcPts val="0"/>
              </a:spcAft>
              <a:buNone/>
            </a:pPr>
            <a:endParaRPr sz="3000">
              <a:latin typeface="Century Gothic"/>
              <a:ea typeface="Century Gothic"/>
              <a:cs typeface="Century Gothic"/>
              <a:sym typeface="Century Gothic"/>
            </a:endParaRPr>
          </a:p>
          <a:p>
            <a:pPr marL="0" marR="0" lvl="0" indent="0" algn="l" rtl="0">
              <a:spcBef>
                <a:spcPts val="0"/>
              </a:spcBef>
              <a:spcAft>
                <a:spcPts val="0"/>
              </a:spcAft>
              <a:buNone/>
            </a:pPr>
            <a:r>
              <a:rPr lang="en-CA" sz="3000">
                <a:latin typeface="Century Gothic"/>
                <a:ea typeface="Century Gothic"/>
                <a:cs typeface="Century Gothic"/>
                <a:sym typeface="Century Gothic"/>
              </a:rPr>
              <a:t/>
            </a:r>
            <a:br>
              <a:rPr lang="en-CA" sz="3000">
                <a:latin typeface="Century Gothic"/>
                <a:ea typeface="Century Gothic"/>
                <a:cs typeface="Century Gothic"/>
                <a:sym typeface="Century Gothic"/>
              </a:rPr>
            </a:br>
            <a:endParaRPr sz="3000">
              <a:latin typeface="Century Gothic"/>
              <a:ea typeface="Century Gothic"/>
              <a:cs typeface="Century Gothic"/>
              <a:sym typeface="Century Gothic"/>
            </a:endParaRPr>
          </a:p>
          <a:p>
            <a:pPr marL="0" marR="0" lvl="0" indent="0" algn="l" rtl="0">
              <a:spcBef>
                <a:spcPts val="0"/>
              </a:spcBef>
              <a:spcAft>
                <a:spcPts val="0"/>
              </a:spcAft>
              <a:buNone/>
            </a:pPr>
            <a:endParaRPr sz="3000">
              <a:latin typeface="Century Gothic"/>
              <a:ea typeface="Century Gothic"/>
              <a:cs typeface="Century Gothic"/>
              <a:sym typeface="Century Gothic"/>
            </a:endParaRPr>
          </a:p>
        </p:txBody>
      </p:sp>
      <p:sp>
        <p:nvSpPr>
          <p:cNvPr id="357" name="Google Shape;357;p30"/>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8" name="Google Shape;358;p30"/>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59" name="Google Shape;359;p30"/>
          <p:cNvPicPr preferRelativeResize="0"/>
          <p:nvPr/>
        </p:nvPicPr>
        <p:blipFill>
          <a:blip r:embed="rId8">
            <a:alphaModFix/>
          </a:blip>
          <a:stretch>
            <a:fillRect/>
          </a:stretch>
        </p:blipFill>
        <p:spPr>
          <a:xfrm>
            <a:off x="9161233" y="5973163"/>
            <a:ext cx="2711841" cy="745755"/>
          </a:xfrm>
          <a:prstGeom prst="rect">
            <a:avLst/>
          </a:prstGeom>
          <a:noFill/>
          <a:ln>
            <a:noFill/>
          </a:ln>
        </p:spPr>
      </p:pic>
      <p:sp>
        <p:nvSpPr>
          <p:cNvPr id="360" name="Google Shape;360;p30"/>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361" name="Google Shape;361;p30"/>
          <p:cNvPicPr preferRelativeResize="0"/>
          <p:nvPr/>
        </p:nvPicPr>
        <p:blipFill>
          <a:blip r:embed="rId9">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grpSp>
        <p:nvGrpSpPr>
          <p:cNvPr id="98" name="Google Shape;98;p14"/>
          <p:cNvGrpSpPr/>
          <p:nvPr/>
        </p:nvGrpSpPr>
        <p:grpSpPr>
          <a:xfrm>
            <a:off x="5194300" y="244766"/>
            <a:ext cx="6513700" cy="5880632"/>
            <a:chOff x="0" y="2442"/>
            <a:chExt cx="6513700" cy="5880632"/>
          </a:xfrm>
        </p:grpSpPr>
        <p:sp>
          <p:nvSpPr>
            <p:cNvPr id="99" name="Google Shape;99;p14"/>
            <p:cNvSpPr/>
            <p:nvPr/>
          </p:nvSpPr>
          <p:spPr>
            <a:xfrm>
              <a:off x="0" y="78649"/>
              <a:ext cx="6513600" cy="900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1429899" y="2442"/>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p:nvPr/>
          </p:nvSpPr>
          <p:spPr>
            <a:xfrm>
              <a:off x="1429825" y="49274"/>
              <a:ext cx="5083800" cy="900000"/>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None/>
              </a:pPr>
              <a:r>
                <a:rPr lang="en-CA">
                  <a:latin typeface="Century Gothic"/>
                  <a:ea typeface="Century Gothic"/>
                  <a:cs typeface="Century Gothic"/>
                  <a:sym typeface="Century Gothic"/>
                </a:rPr>
                <a:t>Matthew Estabrooks</a:t>
              </a:r>
              <a:endParaRPr>
                <a:latin typeface="Century Gothic"/>
                <a:ea typeface="Century Gothic"/>
                <a:cs typeface="Century Gothic"/>
                <a:sym typeface="Century Gothic"/>
              </a:endParaRPr>
            </a:p>
          </p:txBody>
        </p:sp>
        <p:sp>
          <p:nvSpPr>
            <p:cNvPr id="102" name="Google Shape;102;p14"/>
            <p:cNvSpPr/>
            <p:nvPr/>
          </p:nvSpPr>
          <p:spPr>
            <a:xfrm>
              <a:off x="0" y="1079002"/>
              <a:ext cx="6513600" cy="900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0" y="3173673"/>
              <a:ext cx="6513600" cy="900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1429899" y="3097464"/>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p:nvPr/>
          </p:nvSpPr>
          <p:spPr>
            <a:xfrm>
              <a:off x="1429900" y="3097473"/>
              <a:ext cx="5083800" cy="995700"/>
            </a:xfrm>
            <a:prstGeom prst="rect">
              <a:avLst/>
            </a:prstGeom>
            <a:noFill/>
            <a:ln>
              <a:noFill/>
            </a:ln>
          </p:spPr>
          <p:txBody>
            <a:bodyPr spcFirstLastPara="1" wrap="square" lIns="131000" tIns="131000" rIns="131000" bIns="131000" anchor="ctr" anchorCtr="0">
              <a:noAutofit/>
            </a:bodyPr>
            <a:lstStyle/>
            <a:p>
              <a:pPr marL="0" marR="0" lvl="0" indent="0" algn="l" rtl="0">
                <a:lnSpc>
                  <a:spcPct val="90000"/>
                </a:lnSpc>
                <a:spcBef>
                  <a:spcPts val="0"/>
                </a:spcBef>
                <a:spcAft>
                  <a:spcPts val="0"/>
                </a:spcAft>
                <a:buNone/>
              </a:pPr>
              <a:r>
                <a:rPr lang="en-CA" sz="1600">
                  <a:solidFill>
                    <a:schemeClr val="dk1"/>
                  </a:solidFill>
                  <a:latin typeface="Century Gothic"/>
                  <a:ea typeface="Century Gothic"/>
                  <a:cs typeface="Century Gothic"/>
                  <a:sym typeface="Century Gothic"/>
                </a:rPr>
                <a:t>Victoria Owen</a:t>
              </a:r>
              <a:endParaRPr sz="1600" b="0" i="0" u="none" strike="noStrike" cap="none">
                <a:solidFill>
                  <a:schemeClr val="dk1"/>
                </a:solidFill>
                <a:latin typeface="Century Gothic"/>
                <a:ea typeface="Century Gothic"/>
                <a:cs typeface="Century Gothic"/>
                <a:sym typeface="Century Gothic"/>
              </a:endParaRPr>
            </a:p>
          </p:txBody>
        </p:sp>
        <p:sp>
          <p:nvSpPr>
            <p:cNvPr id="106" name="Google Shape;106;p14"/>
            <p:cNvSpPr/>
            <p:nvPr/>
          </p:nvSpPr>
          <p:spPr>
            <a:xfrm>
              <a:off x="0" y="4187775"/>
              <a:ext cx="6513600" cy="900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1429899" y="4644974"/>
              <a:ext cx="5083800" cy="12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txBox="1"/>
            <p:nvPr/>
          </p:nvSpPr>
          <p:spPr>
            <a:xfrm>
              <a:off x="1429900" y="4111576"/>
              <a:ext cx="5083800" cy="995700"/>
            </a:xfrm>
            <a:prstGeom prst="rect">
              <a:avLst/>
            </a:prstGeom>
            <a:noFill/>
            <a:ln>
              <a:noFill/>
            </a:ln>
          </p:spPr>
          <p:txBody>
            <a:bodyPr spcFirstLastPara="1" wrap="square" lIns="131000" tIns="131000" rIns="131000" bIns="131000" anchor="ctr" anchorCtr="0">
              <a:noAutofit/>
            </a:bodyPr>
            <a:lstStyle/>
            <a:p>
              <a:pPr marL="0" marR="0" lvl="0" indent="0" algn="l" rtl="0">
                <a:lnSpc>
                  <a:spcPct val="90000"/>
                </a:lnSpc>
                <a:spcBef>
                  <a:spcPts val="0"/>
                </a:spcBef>
                <a:spcAft>
                  <a:spcPts val="0"/>
                </a:spcAft>
                <a:buNone/>
              </a:pPr>
              <a:r>
                <a:rPr lang="en-CA" sz="1600">
                  <a:solidFill>
                    <a:schemeClr val="dk1"/>
                  </a:solidFill>
                  <a:latin typeface="Century Gothic"/>
                  <a:ea typeface="Century Gothic"/>
                  <a:cs typeface="Century Gothic"/>
                  <a:sym typeface="Century Gothic"/>
                </a:rPr>
                <a:t>Mark Swartz</a:t>
              </a:r>
              <a:endParaRPr sz="1600" b="0" i="0" u="none" strike="noStrike" cap="none">
                <a:solidFill>
                  <a:schemeClr val="dk1"/>
                </a:solidFill>
                <a:latin typeface="Century Gothic"/>
                <a:ea typeface="Century Gothic"/>
                <a:cs typeface="Century Gothic"/>
                <a:sym typeface="Century Gothic"/>
              </a:endParaRPr>
            </a:p>
          </p:txBody>
        </p:sp>
      </p:grpSp>
      <p:sp>
        <p:nvSpPr>
          <p:cNvPr id="109" name="Google Shape;109;p14"/>
          <p:cNvSpPr/>
          <p:nvPr/>
        </p:nvSpPr>
        <p:spPr>
          <a:xfrm>
            <a:off x="484100" y="92174"/>
            <a:ext cx="3964813" cy="533235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0" name="Google Shape;110;p14"/>
          <p:cNvSpPr txBox="1">
            <a:spLocks noGrp="1"/>
          </p:cNvSpPr>
          <p:nvPr>
            <p:ph type="title"/>
          </p:nvPr>
        </p:nvSpPr>
        <p:spPr>
          <a:xfrm>
            <a:off x="863029" y="478604"/>
            <a:ext cx="3416100" cy="479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200"/>
              <a:buFont typeface="Century Gothic"/>
              <a:buNone/>
            </a:pPr>
            <a:r>
              <a:rPr lang="en-CA" sz="3200" b="1">
                <a:solidFill>
                  <a:srgbClr val="FFFFFF"/>
                </a:solidFill>
                <a:latin typeface="Century Gothic"/>
                <a:ea typeface="Century Gothic"/>
                <a:cs typeface="Century Gothic"/>
                <a:sym typeface="Century Gothic"/>
              </a:rPr>
              <a:t>Speakers</a:t>
            </a:r>
            <a:endParaRPr sz="2400" b="1"/>
          </a:p>
        </p:txBody>
      </p:sp>
      <p:sp>
        <p:nvSpPr>
          <p:cNvPr id="111" name="Google Shape;111;p14"/>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14"/>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3" name="Google Shape;113;p14"/>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114" name="Google Shape;114;p14"/>
          <p:cNvSpPr txBox="1"/>
          <p:nvPr/>
        </p:nvSpPr>
        <p:spPr>
          <a:xfrm>
            <a:off x="3524227" y="6091052"/>
            <a:ext cx="5456700" cy="4644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15" name="Google Shape;115;p14"/>
          <p:cNvPicPr preferRelativeResize="0"/>
          <p:nvPr/>
        </p:nvPicPr>
        <p:blipFill>
          <a:blip r:embed="rId4">
            <a:alphaModFix/>
          </a:blip>
          <a:stretch>
            <a:fillRect/>
          </a:stretch>
        </p:blipFill>
        <p:spPr>
          <a:xfrm>
            <a:off x="152400" y="5954651"/>
            <a:ext cx="3463919" cy="745750"/>
          </a:xfrm>
          <a:prstGeom prst="rect">
            <a:avLst/>
          </a:prstGeom>
          <a:noFill/>
          <a:ln>
            <a:noFill/>
          </a:ln>
        </p:spPr>
      </p:pic>
      <p:sp>
        <p:nvSpPr>
          <p:cNvPr id="116" name="Google Shape;116;p14"/>
          <p:cNvSpPr/>
          <p:nvPr/>
        </p:nvSpPr>
        <p:spPr>
          <a:xfrm>
            <a:off x="5194325" y="2351051"/>
            <a:ext cx="6513600" cy="9000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4"/>
          <p:cNvPicPr preferRelativeResize="0"/>
          <p:nvPr/>
        </p:nvPicPr>
        <p:blipFill>
          <a:blip r:embed="rId5">
            <a:alphaModFix/>
          </a:blip>
          <a:stretch>
            <a:fillRect/>
          </a:stretch>
        </p:blipFill>
        <p:spPr>
          <a:xfrm>
            <a:off x="5362938" y="295813"/>
            <a:ext cx="900000" cy="900000"/>
          </a:xfrm>
          <a:prstGeom prst="rect">
            <a:avLst/>
          </a:prstGeom>
          <a:noFill/>
          <a:ln>
            <a:noFill/>
          </a:ln>
        </p:spPr>
      </p:pic>
      <p:pic>
        <p:nvPicPr>
          <p:cNvPr id="118" name="Google Shape;118;p14"/>
          <p:cNvPicPr preferRelativeResize="0"/>
          <p:nvPr/>
        </p:nvPicPr>
        <p:blipFill>
          <a:blip r:embed="rId6">
            <a:alphaModFix/>
          </a:blip>
          <a:stretch>
            <a:fillRect/>
          </a:stretch>
        </p:blipFill>
        <p:spPr>
          <a:xfrm>
            <a:off x="5362950" y="1285338"/>
            <a:ext cx="900000" cy="900000"/>
          </a:xfrm>
          <a:prstGeom prst="rect">
            <a:avLst/>
          </a:prstGeom>
          <a:noFill/>
          <a:ln>
            <a:noFill/>
          </a:ln>
        </p:spPr>
      </p:pic>
      <p:pic>
        <p:nvPicPr>
          <p:cNvPr id="119" name="Google Shape;119;p14"/>
          <p:cNvPicPr preferRelativeResize="0"/>
          <p:nvPr/>
        </p:nvPicPr>
        <p:blipFill>
          <a:blip r:embed="rId7">
            <a:alphaModFix/>
          </a:blip>
          <a:stretch>
            <a:fillRect/>
          </a:stretch>
        </p:blipFill>
        <p:spPr>
          <a:xfrm>
            <a:off x="5362950" y="2351050"/>
            <a:ext cx="900000" cy="900000"/>
          </a:xfrm>
          <a:prstGeom prst="rect">
            <a:avLst/>
          </a:prstGeom>
          <a:noFill/>
          <a:ln>
            <a:noFill/>
          </a:ln>
        </p:spPr>
      </p:pic>
      <p:pic>
        <p:nvPicPr>
          <p:cNvPr id="120" name="Google Shape;120;p14"/>
          <p:cNvPicPr preferRelativeResize="0"/>
          <p:nvPr/>
        </p:nvPicPr>
        <p:blipFill>
          <a:blip r:embed="rId8">
            <a:alphaModFix/>
          </a:blip>
          <a:stretch>
            <a:fillRect/>
          </a:stretch>
        </p:blipFill>
        <p:spPr>
          <a:xfrm>
            <a:off x="5362950" y="4442675"/>
            <a:ext cx="900000" cy="900000"/>
          </a:xfrm>
          <a:prstGeom prst="rect">
            <a:avLst/>
          </a:prstGeom>
          <a:noFill/>
          <a:ln>
            <a:noFill/>
          </a:ln>
        </p:spPr>
      </p:pic>
      <p:pic>
        <p:nvPicPr>
          <p:cNvPr id="121" name="Google Shape;121;p14"/>
          <p:cNvPicPr preferRelativeResize="0"/>
          <p:nvPr/>
        </p:nvPicPr>
        <p:blipFill>
          <a:blip r:embed="rId9">
            <a:alphaModFix/>
          </a:blip>
          <a:stretch>
            <a:fillRect/>
          </a:stretch>
        </p:blipFill>
        <p:spPr>
          <a:xfrm>
            <a:off x="5362950" y="3428300"/>
            <a:ext cx="900000" cy="900000"/>
          </a:xfrm>
          <a:prstGeom prst="rect">
            <a:avLst/>
          </a:prstGeom>
          <a:noFill/>
          <a:ln>
            <a:noFill/>
          </a:ln>
        </p:spPr>
      </p:pic>
      <p:sp>
        <p:nvSpPr>
          <p:cNvPr id="122" name="Google Shape;122;p14"/>
          <p:cNvSpPr txBox="1"/>
          <p:nvPr/>
        </p:nvSpPr>
        <p:spPr>
          <a:xfrm>
            <a:off x="6624125" y="1285348"/>
            <a:ext cx="5083800" cy="900000"/>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None/>
            </a:pPr>
            <a:r>
              <a:rPr lang="en-CA">
                <a:latin typeface="Century Gothic"/>
                <a:ea typeface="Century Gothic"/>
                <a:cs typeface="Century Gothic"/>
                <a:sym typeface="Century Gothic"/>
              </a:rPr>
              <a:t>Robert Janes, QC</a:t>
            </a:r>
            <a:endParaRPr>
              <a:latin typeface="Century Gothic"/>
              <a:ea typeface="Century Gothic"/>
              <a:cs typeface="Century Gothic"/>
              <a:sym typeface="Century Gothic"/>
            </a:endParaRPr>
          </a:p>
        </p:txBody>
      </p:sp>
      <p:sp>
        <p:nvSpPr>
          <p:cNvPr id="123" name="Google Shape;123;p14"/>
          <p:cNvSpPr txBox="1"/>
          <p:nvPr/>
        </p:nvSpPr>
        <p:spPr>
          <a:xfrm>
            <a:off x="6624125" y="2308348"/>
            <a:ext cx="5083800" cy="900000"/>
          </a:xfrm>
          <a:prstGeom prst="rect">
            <a:avLst/>
          </a:prstGeom>
          <a:noFill/>
          <a:ln>
            <a:noFill/>
          </a:ln>
        </p:spPr>
        <p:txBody>
          <a:bodyPr spcFirstLastPara="1" wrap="square" lIns="131000" tIns="131000" rIns="131000" bIns="131000" anchor="ctr" anchorCtr="0">
            <a:noAutofit/>
          </a:bodyPr>
          <a:lstStyle/>
          <a:p>
            <a:pPr marL="0" marR="0" lvl="0" indent="0" algn="l" rtl="0">
              <a:lnSpc>
                <a:spcPct val="100000"/>
              </a:lnSpc>
              <a:spcBef>
                <a:spcPts val="0"/>
              </a:spcBef>
              <a:spcAft>
                <a:spcPts val="0"/>
              </a:spcAft>
              <a:buNone/>
            </a:pPr>
            <a:r>
              <a:rPr lang="en-CA">
                <a:latin typeface="Century Gothic"/>
                <a:ea typeface="Century Gothic"/>
                <a:cs typeface="Century Gothic"/>
                <a:sym typeface="Century Gothic"/>
              </a:rPr>
              <a:t>Kim Nayyer</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5"/>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9" name="Google Shape;129;p15"/>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What is a court intervention?</a:t>
            </a:r>
            <a:endParaRPr sz="4600" b="1">
              <a:solidFill>
                <a:schemeClr val="lt1"/>
              </a:solidFill>
              <a:latin typeface="Century Gothic"/>
              <a:ea typeface="Century Gothic"/>
              <a:cs typeface="Century Gothic"/>
              <a:sym typeface="Century Gothic"/>
            </a:endParaRPr>
          </a:p>
        </p:txBody>
      </p:sp>
      <p:sp>
        <p:nvSpPr>
          <p:cNvPr id="130" name="Google Shape;130;p15"/>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15"/>
          <p:cNvSpPr txBox="1">
            <a:spLocks noGrp="1"/>
          </p:cNvSpPr>
          <p:nvPr>
            <p:ph type="title"/>
          </p:nvPr>
        </p:nvSpPr>
        <p:spPr>
          <a:xfrm>
            <a:off x="252925" y="2186813"/>
            <a:ext cx="11615100" cy="2816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CA" sz="2000">
                <a:latin typeface="Century Gothic"/>
                <a:ea typeface="Century Gothic"/>
                <a:cs typeface="Century Gothic"/>
                <a:sym typeface="Century Gothic"/>
              </a:rPr>
              <a:t>Briefly: participation in a court proceeding by a non-party</a:t>
            </a: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r>
              <a:rPr lang="en-CA" sz="2000" u="sng">
                <a:solidFill>
                  <a:schemeClr val="hlink"/>
                </a:solidFill>
                <a:latin typeface="Century Gothic"/>
                <a:ea typeface="Century Gothic"/>
                <a:cs typeface="Century Gothic"/>
                <a:sym typeface="Century Gothic"/>
                <a:hlinkClick r:id="rId3"/>
              </a:rPr>
              <a:t>Federal Court Rule 109</a:t>
            </a:r>
            <a:r>
              <a:rPr lang="en-CA" sz="2000">
                <a:latin typeface="Century Gothic"/>
                <a:ea typeface="Century Gothic"/>
                <a:cs typeface="Century Gothic"/>
                <a:sym typeface="Century Gothic"/>
              </a:rPr>
              <a:t>	/	</a:t>
            </a:r>
            <a:r>
              <a:rPr lang="en-CA" sz="2000" u="sng">
                <a:solidFill>
                  <a:schemeClr val="hlink"/>
                </a:solidFill>
                <a:latin typeface="Century Gothic"/>
                <a:ea typeface="Century Gothic"/>
                <a:cs typeface="Century Gothic"/>
                <a:sym typeface="Century Gothic"/>
                <a:hlinkClick r:id="rId4"/>
              </a:rPr>
              <a:t>Supreme Court Rules 55-59</a:t>
            </a: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r>
              <a:rPr lang="en-CA" sz="2000">
                <a:latin typeface="Century Gothic"/>
                <a:ea typeface="Century Gothic"/>
                <a:cs typeface="Century Gothic"/>
                <a:sym typeface="Century Gothic"/>
              </a:rPr>
              <a:t>The test in both courts is, generally, (1)  does the proposed intervener have an interest in the proceeding, and (2) will the proposed intervention assist the court in determining a factual or legal issue in the proceeding?</a:t>
            </a:r>
            <a:endParaRPr sz="2000">
              <a:latin typeface="Century Gothic"/>
              <a:ea typeface="Century Gothic"/>
              <a:cs typeface="Century Gothic"/>
              <a:sym typeface="Century Gothic"/>
            </a:endParaRPr>
          </a:p>
        </p:txBody>
      </p:sp>
      <p:sp>
        <p:nvSpPr>
          <p:cNvPr id="132" name="Google Shape;132;p15"/>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sp>
        <p:nvSpPr>
          <p:cNvPr id="133" name="Google Shape;133;p15"/>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4" name="Google Shape;134;p15"/>
          <p:cNvPicPr preferRelativeResize="0"/>
          <p:nvPr/>
        </p:nvPicPr>
        <p:blipFill>
          <a:blip r:embed="rId5">
            <a:alphaModFix/>
          </a:blip>
          <a:stretch>
            <a:fillRect/>
          </a:stretch>
        </p:blipFill>
        <p:spPr>
          <a:xfrm>
            <a:off x="9161233" y="5973163"/>
            <a:ext cx="2711841" cy="745755"/>
          </a:xfrm>
          <a:prstGeom prst="rect">
            <a:avLst/>
          </a:prstGeom>
          <a:noFill/>
          <a:ln>
            <a:noFill/>
          </a:ln>
        </p:spPr>
      </p:pic>
      <p:sp>
        <p:nvSpPr>
          <p:cNvPr id="135" name="Google Shape;135;p15"/>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lt1"/>
              </a:buClr>
              <a:buSzPts val="4000"/>
              <a:buFont typeface="Century Gothic"/>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36" name="Google Shape;136;p15"/>
          <p:cNvPicPr preferRelativeResize="0"/>
          <p:nvPr/>
        </p:nvPicPr>
        <p:blipFill>
          <a:blip r:embed="rId6">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16"/>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16"/>
          <p:cNvSpPr txBox="1">
            <a:spLocks noGrp="1"/>
          </p:cNvSpPr>
          <p:nvPr>
            <p:ph type="title"/>
          </p:nvPr>
        </p:nvSpPr>
        <p:spPr>
          <a:xfrm>
            <a:off x="960125" y="412550"/>
            <a:ext cx="10280100" cy="7458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1200"/>
              </a:spcBef>
              <a:spcAft>
                <a:spcPts val="0"/>
              </a:spcAft>
              <a:buNone/>
            </a:pPr>
            <a:r>
              <a:rPr lang="en-CA" sz="3600" b="1">
                <a:solidFill>
                  <a:srgbClr val="FFFFFF"/>
                </a:solidFill>
                <a:latin typeface="Century Gothic"/>
                <a:ea typeface="Century Gothic"/>
                <a:cs typeface="Century Gothic"/>
                <a:sym typeface="Century Gothic"/>
              </a:rPr>
              <a:t>Nature and purpose of an intervener</a:t>
            </a:r>
            <a:endParaRPr sz="3600" b="1">
              <a:solidFill>
                <a:srgbClr val="FFFFFF"/>
              </a:solidFill>
              <a:latin typeface="Century Gothic"/>
              <a:ea typeface="Century Gothic"/>
              <a:cs typeface="Century Gothic"/>
              <a:sym typeface="Century Gothic"/>
            </a:endParaRPr>
          </a:p>
        </p:txBody>
      </p:sp>
      <p:sp>
        <p:nvSpPr>
          <p:cNvPr id="143" name="Google Shape;143;p16"/>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16"/>
          <p:cNvSpPr txBox="1">
            <a:spLocks noGrp="1"/>
          </p:cNvSpPr>
          <p:nvPr>
            <p:ph type="title"/>
          </p:nvPr>
        </p:nvSpPr>
        <p:spPr>
          <a:xfrm>
            <a:off x="73625" y="1905100"/>
            <a:ext cx="12059400" cy="3361500"/>
          </a:xfrm>
          <a:prstGeom prst="rect">
            <a:avLst/>
          </a:prstGeom>
          <a:noFill/>
          <a:ln>
            <a:noFill/>
          </a:ln>
        </p:spPr>
        <p:txBody>
          <a:bodyPr spcFirstLastPara="1" wrap="square" lIns="91425" tIns="45700" rIns="91425" bIns="45700" anchor="ctr" anchorCtr="0">
            <a:noAutofit/>
          </a:bodyPr>
          <a:lstStyle/>
          <a:p>
            <a:pPr marL="457200" lvl="0" indent="-355600" algn="l" rtl="0">
              <a:lnSpc>
                <a:spcPct val="115000"/>
              </a:lnSpc>
              <a:spcBef>
                <a:spcPts val="120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The library or library association persuades the court of its value, offering</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Helpful, relevant, important additional perspective</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No re-argument of a party’s case</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Perspective sufficiently connected to the main issue</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Assistance for the court--e.g. framing of a recommended conclusion or test</a:t>
            </a:r>
            <a:endParaRPr sz="2000">
              <a:solidFill>
                <a:srgbClr val="000000"/>
              </a:solidFill>
              <a:latin typeface="Century Gothic"/>
              <a:ea typeface="Century Gothic"/>
              <a:cs typeface="Century Gothic"/>
              <a:sym typeface="Century Gothic"/>
            </a:endParaRPr>
          </a:p>
          <a:p>
            <a:pPr marL="914400" lvl="0" indent="0" algn="l" rtl="0">
              <a:lnSpc>
                <a:spcPct val="115000"/>
              </a:lnSpc>
              <a:spcBef>
                <a:spcPts val="1200"/>
              </a:spcBef>
              <a:spcAft>
                <a:spcPts val="0"/>
              </a:spcAft>
              <a:buNone/>
            </a:pPr>
            <a:endParaRPr sz="600">
              <a:latin typeface="Century Gothic"/>
              <a:ea typeface="Century Gothic"/>
              <a:cs typeface="Century Gothic"/>
              <a:sym typeface="Century Gothic"/>
            </a:endParaRPr>
          </a:p>
          <a:p>
            <a:pPr marL="457200" lvl="0" indent="-355600" algn="l" rtl="0">
              <a:lnSpc>
                <a:spcPct val="115000"/>
              </a:lnSpc>
              <a:spcBef>
                <a:spcPts val="1200"/>
              </a:spcBef>
              <a:spcAft>
                <a:spcPts val="0"/>
              </a:spcAft>
              <a:buSzPts val="2000"/>
              <a:buFont typeface="Century Gothic"/>
              <a:buChar char="●"/>
            </a:pPr>
            <a:r>
              <a:rPr lang="en-CA" sz="2000">
                <a:latin typeface="Century Gothic"/>
                <a:ea typeface="Century Gothic"/>
                <a:cs typeface="Century Gothic"/>
                <a:sym typeface="Century Gothic"/>
              </a:rPr>
              <a:t>FCA perhaps less suitable venue for intervening; limited jurisdiction</a:t>
            </a:r>
            <a:endParaRPr sz="2000">
              <a:latin typeface="Century Gothic"/>
              <a:ea typeface="Century Gothic"/>
              <a:cs typeface="Century Gothic"/>
              <a:sym typeface="Century Gothic"/>
            </a:endParaRPr>
          </a:p>
          <a:p>
            <a:pPr marL="457200" lvl="0" indent="-355600" algn="l" rtl="0">
              <a:lnSpc>
                <a:spcPct val="115000"/>
              </a:lnSpc>
              <a:spcBef>
                <a:spcPts val="0"/>
              </a:spcBef>
              <a:spcAft>
                <a:spcPts val="0"/>
              </a:spcAft>
              <a:buSzPts val="2000"/>
              <a:buFont typeface="Century Gothic"/>
              <a:buChar char="●"/>
            </a:pPr>
            <a:r>
              <a:rPr lang="en-CA" sz="2000">
                <a:latin typeface="Century Gothic"/>
                <a:ea typeface="Century Gothic"/>
                <a:cs typeface="Century Gothic"/>
                <a:sym typeface="Century Gothic"/>
              </a:rPr>
              <a:t>SCC willing to hear more perspectives; establishing law of the land</a:t>
            </a:r>
            <a:endParaRPr sz="2000" b="1">
              <a:solidFill>
                <a:srgbClr val="000000"/>
              </a:solidFill>
              <a:latin typeface="Century Gothic"/>
              <a:ea typeface="Century Gothic"/>
              <a:cs typeface="Century Gothic"/>
              <a:sym typeface="Century Gothic"/>
            </a:endParaRPr>
          </a:p>
        </p:txBody>
      </p:sp>
      <p:sp>
        <p:nvSpPr>
          <p:cNvPr id="145" name="Google Shape;145;p16"/>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6" name="Google Shape;146;p16"/>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p16"/>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148" name="Google Shape;148;p16"/>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49" name="Google Shape;149;p16"/>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7"/>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5" name="Google Shape;155;p17"/>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000"/>
              <a:buFont typeface="Century Gothic"/>
              <a:buNone/>
            </a:pPr>
            <a:r>
              <a:rPr lang="en-CA" sz="4000" b="1">
                <a:solidFill>
                  <a:srgbClr val="FFFFFF"/>
                </a:solidFill>
                <a:latin typeface="Century Gothic"/>
                <a:ea typeface="Century Gothic"/>
                <a:cs typeface="Century Gothic"/>
                <a:sym typeface="Century Gothic"/>
              </a:rPr>
              <a:t>Seeking counsel: whom to ask</a:t>
            </a:r>
            <a:endParaRPr sz="4000" b="1">
              <a:solidFill>
                <a:srgbClr val="FFFFFF"/>
              </a:solidFill>
              <a:latin typeface="Century Gothic"/>
              <a:ea typeface="Century Gothic"/>
              <a:cs typeface="Century Gothic"/>
              <a:sym typeface="Century Gothic"/>
            </a:endParaRPr>
          </a:p>
        </p:txBody>
      </p:sp>
      <p:sp>
        <p:nvSpPr>
          <p:cNvPr id="156" name="Google Shape;156;p17"/>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7"/>
          <p:cNvSpPr txBox="1">
            <a:spLocks noGrp="1"/>
          </p:cNvSpPr>
          <p:nvPr>
            <p:ph type="title"/>
          </p:nvPr>
        </p:nvSpPr>
        <p:spPr>
          <a:xfrm>
            <a:off x="441750" y="1573250"/>
            <a:ext cx="11426400" cy="40743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A </a:t>
            </a:r>
            <a:r>
              <a:rPr lang="en-CA" sz="2000">
                <a:latin typeface="Century Gothic"/>
                <a:ea typeface="Century Gothic"/>
                <a:cs typeface="Century Gothic"/>
                <a:sym typeface="Century Gothic"/>
              </a:rPr>
              <a:t>subject matter specialist, an intervener advocacy specialist, a combination?</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solidFill>
                  <a:schemeClr val="dk1"/>
                </a:solidFill>
                <a:latin typeface="Century Gothic"/>
                <a:ea typeface="Century Gothic"/>
                <a:cs typeface="Century Gothic"/>
                <a:sym typeface="Century Gothic"/>
              </a:rPr>
              <a:t>Context dependent</a:t>
            </a:r>
            <a:endParaRPr sz="2000">
              <a:solidFill>
                <a:schemeClr val="dk1"/>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chemeClr val="dk1"/>
              </a:buClr>
              <a:buSzPts val="2000"/>
              <a:buFont typeface="Century Gothic"/>
              <a:buChar char="○"/>
            </a:pPr>
            <a:r>
              <a:rPr lang="en-CA" sz="2000">
                <a:solidFill>
                  <a:schemeClr val="dk1"/>
                </a:solidFill>
                <a:latin typeface="Century Gothic"/>
                <a:ea typeface="Century Gothic"/>
                <a:cs typeface="Century Gothic"/>
                <a:sym typeface="Century Gothic"/>
              </a:rPr>
              <a:t>Develop legal reasoning and keep oral argument to 5 minutes, factum to 10 pages</a:t>
            </a:r>
            <a:endParaRPr sz="2000">
              <a:solidFill>
                <a:schemeClr val="dk1"/>
              </a:solidFill>
              <a:latin typeface="Century Gothic"/>
              <a:ea typeface="Century Gothic"/>
              <a:cs typeface="Century Gothic"/>
              <a:sym typeface="Century Gothic"/>
            </a:endParaRPr>
          </a:p>
          <a:p>
            <a:pPr marL="457200" lvl="0" indent="0" algn="l" rtl="0">
              <a:lnSpc>
                <a:spcPct val="100000"/>
              </a:lnSpc>
              <a:spcBef>
                <a:spcPts val="0"/>
              </a:spcBef>
              <a:spcAft>
                <a:spcPts val="0"/>
              </a:spcAft>
              <a:buNone/>
            </a:pPr>
            <a:endParaRPr sz="600">
              <a:solidFill>
                <a:schemeClr val="dk1"/>
              </a:solidFill>
              <a:latin typeface="Century Gothic"/>
              <a:ea typeface="Century Gothic"/>
              <a:cs typeface="Century Gothic"/>
              <a:sym typeface="Century Gothic"/>
            </a:endParaRPr>
          </a:p>
          <a:p>
            <a:pPr marL="457200" lvl="0" indent="-355600" algn="l" rtl="0">
              <a:lnSpc>
                <a:spcPct val="115000"/>
              </a:lnSpc>
              <a:spcBef>
                <a:spcPts val="120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Advantages to counsel for acting pro bono </a:t>
            </a:r>
            <a:r>
              <a:rPr lang="en-CA" sz="2000">
                <a:latin typeface="Century Gothic"/>
                <a:ea typeface="Century Gothic"/>
                <a:cs typeface="Century Gothic"/>
                <a:sym typeface="Century Gothic"/>
              </a:rPr>
              <a:t>for intervener at</a:t>
            </a:r>
            <a:r>
              <a:rPr lang="en-CA" sz="2000">
                <a:solidFill>
                  <a:srgbClr val="000000"/>
                </a:solidFill>
                <a:latin typeface="Century Gothic"/>
                <a:ea typeface="Century Gothic"/>
                <a:cs typeface="Century Gothic"/>
                <a:sym typeface="Century Gothic"/>
              </a:rPr>
              <a:t> SCC </a:t>
            </a:r>
            <a:endParaRPr sz="2000">
              <a:solidFill>
                <a:srgbClr val="000000"/>
              </a:solidFill>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latin typeface="Century Gothic"/>
                <a:ea typeface="Century Gothic"/>
                <a:cs typeface="Century Gothic"/>
                <a:sym typeface="Century Gothic"/>
              </a:rPr>
              <a:t>Intellectually interesting issues</a:t>
            </a:r>
            <a:endParaRPr sz="2000">
              <a:latin typeface="Century Gothic"/>
              <a:ea typeface="Century Gothic"/>
              <a:cs typeface="Century Gothic"/>
              <a:sym typeface="Century Gothic"/>
            </a:endParaRPr>
          </a:p>
          <a:p>
            <a:pPr marL="914400" lvl="1" indent="-355600" algn="l" rtl="0">
              <a:lnSpc>
                <a:spcPct val="115000"/>
              </a:lnSpc>
              <a:spcBef>
                <a:spcPts val="0"/>
              </a:spcBef>
              <a:spcAft>
                <a:spcPts val="0"/>
              </a:spcAft>
              <a:buClr>
                <a:schemeClr val="dk1"/>
              </a:buClr>
              <a:buSzPts val="2000"/>
              <a:buFont typeface="Century Gothic"/>
              <a:buChar char="○"/>
            </a:pPr>
            <a:r>
              <a:rPr lang="en-CA" sz="2000">
                <a:solidFill>
                  <a:schemeClr val="dk1"/>
                </a:solidFill>
                <a:latin typeface="Century Gothic"/>
                <a:ea typeface="Century Gothic"/>
                <a:cs typeface="Century Gothic"/>
                <a:sym typeface="Century Gothic"/>
              </a:rPr>
              <a:t>Exciting opportunity for litigator</a:t>
            </a:r>
            <a:endParaRPr sz="2000">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latin typeface="Century Gothic"/>
                <a:ea typeface="Century Gothic"/>
                <a:cs typeface="Century Gothic"/>
                <a:sym typeface="Century Gothic"/>
              </a:rPr>
              <a:t>Other rewards internal to a firm</a:t>
            </a:r>
            <a:endParaRPr sz="2000">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latin typeface="Century Gothic"/>
                <a:ea typeface="Century Gothic"/>
                <a:cs typeface="Century Gothic"/>
                <a:sym typeface="Century Gothic"/>
              </a:rPr>
              <a:t>Less onerous to represent intervener than to represent full party </a:t>
            </a:r>
            <a:endParaRPr sz="2000">
              <a:latin typeface="Century Gothic"/>
              <a:ea typeface="Century Gothic"/>
              <a:cs typeface="Century Gothic"/>
              <a:sym typeface="Century Gothic"/>
            </a:endParaRPr>
          </a:p>
          <a:p>
            <a:pPr marL="914400" lvl="1" indent="-355600" algn="l" rtl="0">
              <a:lnSpc>
                <a:spcPct val="115000"/>
              </a:lnSpc>
              <a:spcBef>
                <a:spcPts val="0"/>
              </a:spcBef>
              <a:spcAft>
                <a:spcPts val="0"/>
              </a:spcAft>
              <a:buClr>
                <a:srgbClr val="000000"/>
              </a:buClr>
              <a:buSzPts val="2000"/>
              <a:buFont typeface="Century Gothic"/>
              <a:buChar char="○"/>
            </a:pPr>
            <a:r>
              <a:rPr lang="en-CA" sz="2000">
                <a:latin typeface="Century Gothic"/>
                <a:ea typeface="Century Gothic"/>
                <a:cs typeface="Century Gothic"/>
                <a:sym typeface="Century Gothic"/>
              </a:rPr>
              <a:t>Less competitive or conflicts risk to firm than representation of full party</a:t>
            </a:r>
            <a:endParaRPr sz="2000">
              <a:solidFill>
                <a:srgbClr val="000000"/>
              </a:solidFill>
            </a:endParaRPr>
          </a:p>
        </p:txBody>
      </p:sp>
      <p:sp>
        <p:nvSpPr>
          <p:cNvPr id="158" name="Google Shape;158;p17"/>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9" name="Google Shape;159;p17"/>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0" name="Google Shape;160;p17"/>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161" name="Google Shape;161;p17"/>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62" name="Google Shape;162;p17"/>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18"/>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18"/>
          <p:cNvSpPr txBox="1">
            <a:spLocks noGrp="1"/>
          </p:cNvSpPr>
          <p:nvPr>
            <p:ph type="title"/>
          </p:nvPr>
        </p:nvSpPr>
        <p:spPr>
          <a:xfrm>
            <a:off x="441750" y="205500"/>
            <a:ext cx="10798500" cy="9957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r>
              <a:rPr lang="en-CA" sz="4000" b="1">
                <a:solidFill>
                  <a:srgbClr val="FFFFFF"/>
                </a:solidFill>
                <a:latin typeface="Century Gothic"/>
                <a:ea typeface="Century Gothic"/>
                <a:cs typeface="Century Gothic"/>
                <a:sym typeface="Century Gothic"/>
              </a:rPr>
              <a:t>Strategies for getting leave to intervene</a:t>
            </a:r>
            <a:endParaRPr sz="4000" b="1">
              <a:solidFill>
                <a:srgbClr val="FFFFFF"/>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4000"/>
              <a:buFont typeface="Century Gothic"/>
              <a:buNone/>
            </a:pPr>
            <a:endParaRPr sz="4000" b="1">
              <a:solidFill>
                <a:srgbClr val="FFFFFF"/>
              </a:solidFill>
              <a:latin typeface="Century Gothic"/>
              <a:ea typeface="Century Gothic"/>
              <a:cs typeface="Century Gothic"/>
              <a:sym typeface="Century Gothic"/>
            </a:endParaRPr>
          </a:p>
        </p:txBody>
      </p:sp>
      <p:sp>
        <p:nvSpPr>
          <p:cNvPr id="169" name="Google Shape;169;p18"/>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18"/>
          <p:cNvSpPr txBox="1">
            <a:spLocks noGrp="1"/>
          </p:cNvSpPr>
          <p:nvPr>
            <p:ph type="title"/>
          </p:nvPr>
        </p:nvSpPr>
        <p:spPr>
          <a:xfrm>
            <a:off x="441750" y="1801852"/>
            <a:ext cx="11426400" cy="374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2000">
                <a:latin typeface="Century Gothic"/>
                <a:ea typeface="Century Gothic"/>
                <a:cs typeface="Century Gothic"/>
                <a:sym typeface="Century Gothic"/>
              </a:rPr>
              <a:t>Procedural Steps:</a:t>
            </a:r>
            <a:endParaRPr sz="2000">
              <a:latin typeface="Century Gothic"/>
              <a:ea typeface="Century Gothic"/>
              <a:cs typeface="Century Gothic"/>
              <a:sym typeface="Century Gothic"/>
            </a:endParaRPr>
          </a:p>
          <a:p>
            <a:pPr marL="457200" lvl="0" indent="-355600" algn="l" rtl="0">
              <a:lnSpc>
                <a:spcPct val="115000"/>
              </a:lnSpc>
              <a:spcBef>
                <a:spcPts val="1200"/>
              </a:spcBef>
              <a:spcAft>
                <a:spcPts val="0"/>
              </a:spcAft>
              <a:buSzPts val="2000"/>
              <a:buFont typeface="Century Gothic"/>
              <a:buChar char="●"/>
            </a:pPr>
            <a:r>
              <a:rPr lang="en-CA" sz="2000">
                <a:latin typeface="Century Gothic"/>
                <a:ea typeface="Century Gothic"/>
                <a:cs typeface="Century Gothic"/>
                <a:sym typeface="Century Gothic"/>
              </a:rPr>
              <a:t>Motion in Writing:</a:t>
            </a:r>
            <a:endParaRPr sz="2000">
              <a:latin typeface="Century Gothic"/>
              <a:ea typeface="Century Gothic"/>
              <a:cs typeface="Century Gothic"/>
              <a:sym typeface="Century Gothic"/>
            </a:endParaRPr>
          </a:p>
          <a:p>
            <a:pPr marL="914400" lvl="1" indent="-355600" algn="l" rtl="0">
              <a:lnSpc>
                <a:spcPct val="100000"/>
              </a:lnSpc>
              <a:spcBef>
                <a:spcPts val="0"/>
              </a:spcBef>
              <a:spcAft>
                <a:spcPts val="0"/>
              </a:spcAft>
              <a:buSzPts val="2000"/>
              <a:buFont typeface="Century Gothic"/>
              <a:buChar char="○"/>
            </a:pPr>
            <a:r>
              <a:rPr lang="en-CA" sz="2000">
                <a:latin typeface="Century Gothic"/>
                <a:ea typeface="Century Gothic"/>
                <a:cs typeface="Century Gothic"/>
                <a:sym typeface="Century Gothic"/>
              </a:rPr>
              <a:t>Notice of Motion</a:t>
            </a:r>
            <a:endParaRPr sz="2000">
              <a:latin typeface="Century Gothic"/>
              <a:ea typeface="Century Gothic"/>
              <a:cs typeface="Century Gothic"/>
              <a:sym typeface="Century Gothic"/>
            </a:endParaRPr>
          </a:p>
          <a:p>
            <a:pPr marL="914400" lvl="1" indent="-355600" algn="l" rtl="0">
              <a:lnSpc>
                <a:spcPct val="100000"/>
              </a:lnSpc>
              <a:spcBef>
                <a:spcPts val="0"/>
              </a:spcBef>
              <a:spcAft>
                <a:spcPts val="0"/>
              </a:spcAft>
              <a:buSzPts val="2000"/>
              <a:buFont typeface="Century Gothic"/>
              <a:buChar char="○"/>
            </a:pPr>
            <a:r>
              <a:rPr lang="en-CA" sz="2000">
                <a:latin typeface="Century Gothic"/>
                <a:ea typeface="Century Gothic"/>
                <a:cs typeface="Century Gothic"/>
                <a:sym typeface="Century Gothic"/>
              </a:rPr>
              <a:t>Affidavit (most important)</a:t>
            </a:r>
            <a:endParaRPr sz="2000">
              <a:latin typeface="Century Gothic"/>
              <a:ea typeface="Century Gothic"/>
              <a:cs typeface="Century Gothic"/>
              <a:sym typeface="Century Gothic"/>
            </a:endParaRPr>
          </a:p>
          <a:p>
            <a:pPr marL="914400" lvl="1" indent="-355600" algn="l" rtl="0">
              <a:lnSpc>
                <a:spcPct val="100000"/>
              </a:lnSpc>
              <a:spcBef>
                <a:spcPts val="0"/>
              </a:spcBef>
              <a:spcAft>
                <a:spcPts val="0"/>
              </a:spcAft>
              <a:buSzPts val="2000"/>
              <a:buFont typeface="Century Gothic"/>
              <a:buChar char="○"/>
            </a:pPr>
            <a:r>
              <a:rPr lang="en-CA" sz="2000">
                <a:latin typeface="Century Gothic"/>
                <a:ea typeface="Century Gothic"/>
                <a:cs typeface="Century Gothic"/>
                <a:sym typeface="Century Gothic"/>
              </a:rPr>
              <a:t>Written Submissions (possibly)</a:t>
            </a:r>
            <a:endParaRPr sz="2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2000">
              <a:solidFill>
                <a:srgbClr val="000000"/>
              </a:solidFill>
              <a:latin typeface="Century Gothic"/>
              <a:ea typeface="Century Gothic"/>
              <a:cs typeface="Century Gothic"/>
              <a:sym typeface="Century Gothic"/>
            </a:endParaRPr>
          </a:p>
          <a:p>
            <a:pPr marL="0" lvl="0" indent="0" algn="l" rtl="0">
              <a:lnSpc>
                <a:spcPct val="115000"/>
              </a:lnSpc>
              <a:spcBef>
                <a:spcPts val="1200"/>
              </a:spcBef>
              <a:spcAft>
                <a:spcPts val="0"/>
              </a:spcAft>
              <a:buNone/>
            </a:pPr>
            <a:r>
              <a:rPr lang="en-CA" sz="2000">
                <a:latin typeface="Century Gothic"/>
                <a:ea typeface="Century Gothic"/>
                <a:cs typeface="Century Gothic"/>
                <a:sym typeface="Century Gothic"/>
              </a:rPr>
              <a:t>Timing:</a:t>
            </a:r>
            <a:endParaRPr sz="2000">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CA" sz="2000">
                <a:latin typeface="Century Gothic"/>
                <a:ea typeface="Century Gothic"/>
                <a:cs typeface="Century Gothic"/>
                <a:sym typeface="Century Gothic"/>
              </a:rPr>
              <a:t>In Federal Court: any time, but as soon as practicable</a:t>
            </a:r>
            <a:endParaRPr sz="2000">
              <a:latin typeface="Century Gothic"/>
              <a:ea typeface="Century Gothic"/>
              <a:cs typeface="Century Gothic"/>
              <a:sym typeface="Century Gothic"/>
            </a:endParaRPr>
          </a:p>
          <a:p>
            <a:pPr marL="457200" lvl="0" indent="-355600" algn="l" rtl="0">
              <a:lnSpc>
                <a:spcPct val="100000"/>
              </a:lnSpc>
              <a:spcBef>
                <a:spcPts val="0"/>
              </a:spcBef>
              <a:spcAft>
                <a:spcPts val="0"/>
              </a:spcAft>
              <a:buSzPts val="2000"/>
              <a:buFont typeface="Century Gothic"/>
              <a:buChar char="●"/>
            </a:pPr>
            <a:r>
              <a:rPr lang="en-CA" sz="2000">
                <a:latin typeface="Century Gothic"/>
                <a:ea typeface="Century Gothic"/>
                <a:cs typeface="Century Gothic"/>
                <a:sym typeface="Century Gothic"/>
              </a:rPr>
              <a:t>In Supreme Court: four weeks after appellant’s materials are filed (Rule 56)</a:t>
            </a: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endParaRPr sz="2000">
              <a:solidFill>
                <a:srgbClr val="000000"/>
              </a:solidFill>
              <a:latin typeface="Century Gothic"/>
              <a:ea typeface="Century Gothic"/>
              <a:cs typeface="Century Gothic"/>
              <a:sym typeface="Century Gothic"/>
            </a:endParaRPr>
          </a:p>
        </p:txBody>
      </p:sp>
      <p:sp>
        <p:nvSpPr>
          <p:cNvPr id="171" name="Google Shape;171;p18"/>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Google Shape;172;p18"/>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3" name="Google Shape;173;p18"/>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174" name="Google Shape;174;p18"/>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75" name="Google Shape;175;p18"/>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19"/>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19"/>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1200"/>
              </a:spcBef>
              <a:spcAft>
                <a:spcPts val="0"/>
              </a:spcAft>
              <a:buNone/>
            </a:pPr>
            <a:r>
              <a:rPr lang="en-CA" sz="4000" b="1">
                <a:solidFill>
                  <a:srgbClr val="FFFFFF"/>
                </a:solidFill>
                <a:latin typeface="Century Gothic"/>
                <a:ea typeface="Century Gothic"/>
                <a:cs typeface="Century Gothic"/>
                <a:sym typeface="Century Gothic"/>
              </a:rPr>
              <a:t>Increasing likelihood of leave </a:t>
            </a:r>
            <a:endParaRPr sz="4000" b="1">
              <a:solidFill>
                <a:srgbClr val="FFFFFF"/>
              </a:solidFill>
              <a:latin typeface="Century Gothic"/>
              <a:ea typeface="Century Gothic"/>
              <a:cs typeface="Century Gothic"/>
              <a:sym typeface="Century Gothic"/>
            </a:endParaRPr>
          </a:p>
        </p:txBody>
      </p:sp>
      <p:sp>
        <p:nvSpPr>
          <p:cNvPr id="182" name="Google Shape;182;p19"/>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19"/>
          <p:cNvSpPr txBox="1">
            <a:spLocks noGrp="1"/>
          </p:cNvSpPr>
          <p:nvPr>
            <p:ph type="title"/>
          </p:nvPr>
        </p:nvSpPr>
        <p:spPr>
          <a:xfrm>
            <a:off x="441750" y="1801852"/>
            <a:ext cx="11426400" cy="374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2000">
                <a:latin typeface="Century Gothic"/>
                <a:ea typeface="Century Gothic"/>
                <a:cs typeface="Century Gothic"/>
                <a:sym typeface="Century Gothic"/>
              </a:rPr>
              <a:t>Consider the issue before the court and ask:</a:t>
            </a:r>
            <a:endParaRPr sz="2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CA" sz="2000">
                <a:latin typeface="Century Gothic"/>
                <a:ea typeface="Century Gothic"/>
                <a:cs typeface="Century Gothic"/>
                <a:sym typeface="Century Gothic"/>
              </a:rPr>
              <a:t>	How will our participation assist the court in determining the issue?</a:t>
            </a:r>
            <a:endParaRPr sz="2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2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CA" sz="2000">
                <a:latin typeface="Century Gothic"/>
                <a:ea typeface="Century Gothic"/>
                <a:cs typeface="Century Gothic"/>
                <a:sym typeface="Century Gothic"/>
              </a:rPr>
              <a:t>Justice Major:</a:t>
            </a:r>
            <a:endParaRPr sz="2000">
              <a:latin typeface="Century Gothic"/>
              <a:ea typeface="Century Gothic"/>
              <a:cs typeface="Century Gothic"/>
              <a:sym typeface="Century Gothic"/>
            </a:endParaRPr>
          </a:p>
          <a:p>
            <a:pPr marL="457200" lvl="0" indent="0" algn="l" rtl="0">
              <a:lnSpc>
                <a:spcPct val="115000"/>
              </a:lnSpc>
              <a:spcBef>
                <a:spcPts val="0"/>
              </a:spcBef>
              <a:spcAft>
                <a:spcPts val="0"/>
              </a:spcAft>
              <a:buClr>
                <a:schemeClr val="dk1"/>
              </a:buClr>
              <a:buSzPts val="1100"/>
              <a:buFont typeface="Arial"/>
              <a:buNone/>
            </a:pPr>
            <a:r>
              <a:rPr lang="en-CA" sz="1800">
                <a:latin typeface="Century Gothic"/>
                <a:ea typeface="Century Gothic"/>
                <a:cs typeface="Century Gothic"/>
                <a:sym typeface="Century Gothic"/>
              </a:rPr>
              <a:t>The value of an intervener’s brief is in direct proportion to its objectivity. Those interventions that argue the merits of the appeal and align their argument to support one party or the other with respect to the specific outcome of the appeal are, on this basis, of no value. That approach is simply piling on, and incompatible with a proper intervention.</a:t>
            </a:r>
            <a:endParaRPr sz="1800">
              <a:latin typeface="Century Gothic"/>
              <a:ea typeface="Century Gothic"/>
              <a:cs typeface="Century Gothic"/>
              <a:sym typeface="Century Gothic"/>
            </a:endParaRPr>
          </a:p>
          <a:p>
            <a:pPr marL="457200" lvl="0" indent="0" algn="l" rtl="0">
              <a:lnSpc>
                <a:spcPct val="100000"/>
              </a:lnSpc>
              <a:spcBef>
                <a:spcPts val="1000"/>
              </a:spcBef>
              <a:spcAft>
                <a:spcPts val="0"/>
              </a:spcAft>
              <a:buClr>
                <a:schemeClr val="dk1"/>
              </a:buClr>
              <a:buSzPts val="1100"/>
              <a:buFont typeface="Arial"/>
              <a:buNone/>
            </a:pPr>
            <a:r>
              <a:rPr lang="en-CA" sz="1800">
                <a:latin typeface="Century Gothic"/>
                <a:ea typeface="Century Gothic"/>
                <a:cs typeface="Century Gothic"/>
                <a:sym typeface="Century Gothic"/>
              </a:rPr>
              <a:t>The anticipation of the Court is that the intervener remains neutral in the result, but introduces points different from the parties and helpful to the Court. </a:t>
            </a:r>
            <a:endParaRPr sz="18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2000">
              <a:latin typeface="Century Gothic"/>
              <a:ea typeface="Century Gothic"/>
              <a:cs typeface="Century Gothic"/>
              <a:sym typeface="Century Gothic"/>
            </a:endParaRPr>
          </a:p>
          <a:p>
            <a:pPr marL="0" lvl="0" indent="0" algn="l" rtl="0">
              <a:lnSpc>
                <a:spcPct val="115000"/>
              </a:lnSpc>
              <a:spcBef>
                <a:spcPts val="1200"/>
              </a:spcBef>
              <a:spcAft>
                <a:spcPts val="0"/>
              </a:spcAft>
              <a:buNone/>
            </a:pPr>
            <a:endParaRPr sz="2000">
              <a:solidFill>
                <a:srgbClr val="000000"/>
              </a:solidFill>
              <a:latin typeface="Century Gothic"/>
              <a:ea typeface="Century Gothic"/>
              <a:cs typeface="Century Gothic"/>
              <a:sym typeface="Century Gothic"/>
            </a:endParaRPr>
          </a:p>
        </p:txBody>
      </p:sp>
      <p:sp>
        <p:nvSpPr>
          <p:cNvPr id="184" name="Google Shape;184;p19"/>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5" name="Google Shape;185;p19"/>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6" name="Google Shape;186;p19"/>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187" name="Google Shape;187;p19"/>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188" name="Google Shape;188;p19"/>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20"/>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4" name="Google Shape;194;p20"/>
          <p:cNvSpPr txBox="1">
            <a:spLocks noGrp="1"/>
          </p:cNvSpPr>
          <p:nvPr>
            <p:ph type="title"/>
          </p:nvPr>
        </p:nvSpPr>
        <p:spPr>
          <a:xfrm>
            <a:off x="960125" y="129300"/>
            <a:ext cx="10280100" cy="10647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1200"/>
              </a:spcBef>
              <a:spcAft>
                <a:spcPts val="0"/>
              </a:spcAft>
              <a:buNone/>
            </a:pPr>
            <a:r>
              <a:rPr lang="en-CA" sz="4000" b="1">
                <a:solidFill>
                  <a:srgbClr val="FFFFFF"/>
                </a:solidFill>
                <a:latin typeface="Century Gothic"/>
                <a:ea typeface="Century Gothic"/>
                <a:cs typeface="Century Gothic"/>
                <a:sym typeface="Century Gothic"/>
              </a:rPr>
              <a:t>What are strategies if leave is granted</a:t>
            </a:r>
            <a:endParaRPr sz="4000" b="1">
              <a:solidFill>
                <a:srgbClr val="FFFFFF"/>
              </a:solidFill>
              <a:latin typeface="Century Gothic"/>
              <a:ea typeface="Century Gothic"/>
              <a:cs typeface="Century Gothic"/>
              <a:sym typeface="Century Gothic"/>
            </a:endParaRPr>
          </a:p>
        </p:txBody>
      </p:sp>
      <p:sp>
        <p:nvSpPr>
          <p:cNvPr id="195" name="Google Shape;195;p20"/>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0"/>
          <p:cNvSpPr txBox="1">
            <a:spLocks noGrp="1"/>
          </p:cNvSpPr>
          <p:nvPr>
            <p:ph type="title"/>
          </p:nvPr>
        </p:nvSpPr>
        <p:spPr>
          <a:xfrm>
            <a:off x="441750" y="1801852"/>
            <a:ext cx="11426400" cy="3749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sz="2000">
              <a:solidFill>
                <a:srgbClr val="000000"/>
              </a:solidFill>
              <a:latin typeface="Century Gothic"/>
              <a:ea typeface="Century Gothic"/>
              <a:cs typeface="Century Gothic"/>
              <a:sym typeface="Century Gothic"/>
            </a:endParaRPr>
          </a:p>
          <a:p>
            <a:pPr marL="457200" lvl="0" indent="-355600" algn="l" rtl="0">
              <a:lnSpc>
                <a:spcPct val="115000"/>
              </a:lnSpc>
              <a:spcBef>
                <a:spcPts val="120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What goes into a factum? What does it avoid?</a:t>
            </a:r>
            <a:endParaRPr sz="2000">
              <a:solidFill>
                <a:srgbClr val="000000"/>
              </a:solidFill>
              <a:latin typeface="Century Gothic"/>
              <a:ea typeface="Century Gothic"/>
              <a:cs typeface="Century Gothic"/>
              <a:sym typeface="Century Gothic"/>
            </a:endParaRPr>
          </a:p>
          <a:p>
            <a:pPr marL="457200" lvl="0"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What can an intervener expect from other parties (response, replies, etc)?</a:t>
            </a:r>
            <a:endParaRPr sz="2000">
              <a:solidFill>
                <a:srgbClr val="000000"/>
              </a:solidFill>
              <a:latin typeface="Century Gothic"/>
              <a:ea typeface="Century Gothic"/>
              <a:cs typeface="Century Gothic"/>
              <a:sym typeface="Century Gothic"/>
            </a:endParaRPr>
          </a:p>
          <a:p>
            <a:pPr marL="457200" lvl="0"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Does the intervener collaborate with other like-minded interveners, and how?</a:t>
            </a:r>
            <a:endParaRPr sz="2000">
              <a:solidFill>
                <a:srgbClr val="000000"/>
              </a:solidFill>
              <a:latin typeface="Century Gothic"/>
              <a:ea typeface="Century Gothic"/>
              <a:cs typeface="Century Gothic"/>
              <a:sym typeface="Century Gothic"/>
            </a:endParaRPr>
          </a:p>
          <a:p>
            <a:pPr marL="457200" lvl="0" indent="-355600" algn="l" rtl="0">
              <a:lnSpc>
                <a:spcPct val="115000"/>
              </a:lnSpc>
              <a:spcBef>
                <a:spcPts val="0"/>
              </a:spcBef>
              <a:spcAft>
                <a:spcPts val="0"/>
              </a:spcAft>
              <a:buClr>
                <a:srgbClr val="000000"/>
              </a:buClr>
              <a:buSzPts val="2000"/>
              <a:buFont typeface="Century Gothic"/>
              <a:buChar char="●"/>
            </a:pPr>
            <a:r>
              <a:rPr lang="en-CA" sz="2000">
                <a:solidFill>
                  <a:srgbClr val="000000"/>
                </a:solidFill>
                <a:latin typeface="Century Gothic"/>
                <a:ea typeface="Century Gothic"/>
                <a:cs typeface="Century Gothic"/>
                <a:sym typeface="Century Gothic"/>
              </a:rPr>
              <a:t>What are oral argument strategies?</a:t>
            </a:r>
            <a:endParaRPr sz="2000">
              <a:solidFill>
                <a:srgbClr val="000000"/>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000">
              <a:solidFill>
                <a:srgbClr val="000000"/>
              </a:solidFill>
              <a:latin typeface="Century Gothic"/>
              <a:ea typeface="Century Gothic"/>
              <a:cs typeface="Century Gothic"/>
              <a:sym typeface="Century Gothic"/>
            </a:endParaRPr>
          </a:p>
          <a:p>
            <a:pPr marL="0" lvl="0" indent="0" algn="l" rtl="0">
              <a:lnSpc>
                <a:spcPct val="115000"/>
              </a:lnSpc>
              <a:spcBef>
                <a:spcPts val="1200"/>
              </a:spcBef>
              <a:spcAft>
                <a:spcPts val="0"/>
              </a:spcAft>
              <a:buNone/>
            </a:pPr>
            <a:endParaRPr sz="2000">
              <a:solidFill>
                <a:srgbClr val="000000"/>
              </a:solidFill>
              <a:latin typeface="Century Gothic"/>
              <a:ea typeface="Century Gothic"/>
              <a:cs typeface="Century Gothic"/>
              <a:sym typeface="Century Gothic"/>
            </a:endParaRPr>
          </a:p>
        </p:txBody>
      </p:sp>
      <p:sp>
        <p:nvSpPr>
          <p:cNvPr id="197" name="Google Shape;197;p20"/>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20"/>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9" name="Google Shape;199;p20"/>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200" name="Google Shape;200;p20"/>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01" name="Google Shape;201;p20"/>
          <p:cNvPicPr preferRelativeResize="0"/>
          <p:nvPr/>
        </p:nvPicPr>
        <p:blipFill>
          <a:blip r:embed="rId4">
            <a:alphaModFix/>
          </a:blip>
          <a:stretch>
            <a:fillRect/>
          </a:stretch>
        </p:blipFill>
        <p:spPr>
          <a:xfrm>
            <a:off x="152400" y="5954651"/>
            <a:ext cx="3463919" cy="745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21"/>
          <p:cNvSpPr/>
          <p:nvPr/>
        </p:nvSpPr>
        <p:spPr>
          <a:xfrm>
            <a:off x="0" y="1"/>
            <a:ext cx="12192000" cy="1620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7" name="Google Shape;207;p21"/>
          <p:cNvSpPr txBox="1">
            <a:spLocks noGrp="1"/>
          </p:cNvSpPr>
          <p:nvPr>
            <p:ph type="title"/>
          </p:nvPr>
        </p:nvSpPr>
        <p:spPr>
          <a:xfrm>
            <a:off x="960125" y="53100"/>
            <a:ext cx="10280100" cy="10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000"/>
              <a:buFont typeface="Century Gothic"/>
              <a:buNone/>
            </a:pPr>
            <a:r>
              <a:rPr lang="en-CA" sz="4000" b="1">
                <a:solidFill>
                  <a:schemeClr val="lt1"/>
                </a:solidFill>
                <a:latin typeface="Century Gothic"/>
                <a:ea typeface="Century Gothic"/>
                <a:cs typeface="Century Gothic"/>
                <a:sym typeface="Century Gothic"/>
              </a:rPr>
              <a:t>Application to intervene in York U case</a:t>
            </a:r>
            <a:endParaRPr sz="4600" b="1">
              <a:solidFill>
                <a:schemeClr val="lt1"/>
              </a:solidFill>
              <a:latin typeface="Century Gothic"/>
              <a:ea typeface="Century Gothic"/>
              <a:cs typeface="Century Gothic"/>
              <a:sym typeface="Century Gothic"/>
            </a:endParaRPr>
          </a:p>
        </p:txBody>
      </p:sp>
      <p:sp>
        <p:nvSpPr>
          <p:cNvPr id="208" name="Google Shape;208;p21"/>
          <p:cNvSpPr/>
          <p:nvPr/>
        </p:nvSpPr>
        <p:spPr>
          <a:xfrm>
            <a:off x="0" y="1606294"/>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9" name="Google Shape;209;p21"/>
          <p:cNvSpPr txBox="1">
            <a:spLocks noGrp="1"/>
          </p:cNvSpPr>
          <p:nvPr>
            <p:ph type="title"/>
          </p:nvPr>
        </p:nvSpPr>
        <p:spPr>
          <a:xfrm>
            <a:off x="2990425" y="2092500"/>
            <a:ext cx="5539500" cy="230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CA" sz="3200" b="1">
                <a:solidFill>
                  <a:srgbClr val="000000"/>
                </a:solidFill>
                <a:latin typeface="Century Gothic"/>
                <a:ea typeface="Century Gothic"/>
                <a:cs typeface="Century Gothic"/>
                <a:sym typeface="Century Gothic"/>
              </a:rPr>
              <a:t>An experience from </a:t>
            </a:r>
            <a:endParaRPr sz="3200" b="1">
              <a:solidFill>
                <a:srgbClr val="000000"/>
              </a:solidFill>
              <a:latin typeface="Century Gothic"/>
              <a:ea typeface="Century Gothic"/>
              <a:cs typeface="Century Gothic"/>
              <a:sym typeface="Century Gothic"/>
            </a:endParaRPr>
          </a:p>
          <a:p>
            <a:pPr marL="0" lvl="0" indent="0" algn="ctr" rtl="0">
              <a:spcBef>
                <a:spcPts val="0"/>
              </a:spcBef>
              <a:spcAft>
                <a:spcPts val="0"/>
              </a:spcAft>
              <a:buClr>
                <a:schemeClr val="lt1"/>
              </a:buClr>
              <a:buSzPts val="4000"/>
              <a:buFont typeface="Century Gothic"/>
              <a:buNone/>
            </a:pPr>
            <a:endParaRPr sz="3200" b="1">
              <a:solidFill>
                <a:srgbClr val="000000"/>
              </a:solidFill>
              <a:latin typeface="Century Gothic"/>
              <a:ea typeface="Century Gothic"/>
              <a:cs typeface="Century Gothic"/>
              <a:sym typeface="Century Gothic"/>
            </a:endParaRPr>
          </a:p>
        </p:txBody>
      </p:sp>
      <p:sp>
        <p:nvSpPr>
          <p:cNvPr id="210" name="Google Shape;210;p21"/>
          <p:cNvSpPr/>
          <p:nvPr/>
        </p:nvSpPr>
        <p:spPr>
          <a:xfrm>
            <a:off x="4175" y="5757326"/>
            <a:ext cx="12192000" cy="995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1" name="Google Shape;211;p21"/>
          <p:cNvSpPr/>
          <p:nvPr/>
        </p:nvSpPr>
        <p:spPr>
          <a:xfrm>
            <a:off x="0" y="5647469"/>
            <a:ext cx="12192000" cy="1464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2" name="Google Shape;212;p21"/>
          <p:cNvPicPr preferRelativeResize="0"/>
          <p:nvPr/>
        </p:nvPicPr>
        <p:blipFill>
          <a:blip r:embed="rId3">
            <a:alphaModFix/>
          </a:blip>
          <a:stretch>
            <a:fillRect/>
          </a:stretch>
        </p:blipFill>
        <p:spPr>
          <a:xfrm>
            <a:off x="9161233" y="5973163"/>
            <a:ext cx="2711841" cy="745755"/>
          </a:xfrm>
          <a:prstGeom prst="rect">
            <a:avLst/>
          </a:prstGeom>
          <a:noFill/>
          <a:ln>
            <a:noFill/>
          </a:ln>
        </p:spPr>
      </p:pic>
      <p:sp>
        <p:nvSpPr>
          <p:cNvPr id="213" name="Google Shape;213;p21"/>
          <p:cNvSpPr txBox="1"/>
          <p:nvPr/>
        </p:nvSpPr>
        <p:spPr>
          <a:xfrm>
            <a:off x="3088925" y="6089700"/>
            <a:ext cx="6022500" cy="51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 October 11, 2019 Webinar: Being and Intervener in a court case </a:t>
            </a:r>
            <a:endParaRPr sz="1200">
              <a:latin typeface="Century Gothic"/>
              <a:ea typeface="Century Gothic"/>
              <a:cs typeface="Century Gothic"/>
              <a:sym typeface="Century Gothic"/>
            </a:endParaRPr>
          </a:p>
          <a:p>
            <a:pPr marL="0" lvl="0" indent="0" algn="ctr" rtl="0">
              <a:lnSpc>
                <a:spcPct val="90000"/>
              </a:lnSpc>
              <a:spcBef>
                <a:spcPts val="0"/>
              </a:spcBef>
              <a:spcAft>
                <a:spcPts val="0"/>
              </a:spcAft>
              <a:buNone/>
            </a:pPr>
            <a:r>
              <a:rPr lang="en-CA" sz="1200">
                <a:latin typeface="Century Gothic"/>
                <a:ea typeface="Century Gothic"/>
                <a:cs typeface="Century Gothic"/>
                <a:sym typeface="Century Gothic"/>
              </a:rPr>
              <a:t>Webinaire le 11 octobre 2019 : Être intervenant devant la Cour</a:t>
            </a:r>
            <a:endParaRPr sz="1200">
              <a:latin typeface="Calibri"/>
              <a:ea typeface="Calibri"/>
              <a:cs typeface="Calibri"/>
              <a:sym typeface="Calibri"/>
            </a:endParaRPr>
          </a:p>
        </p:txBody>
      </p:sp>
      <p:pic>
        <p:nvPicPr>
          <p:cNvPr id="214" name="Google Shape;214;p21"/>
          <p:cNvPicPr preferRelativeResize="0"/>
          <p:nvPr/>
        </p:nvPicPr>
        <p:blipFill>
          <a:blip r:embed="rId4">
            <a:alphaModFix/>
          </a:blip>
          <a:stretch>
            <a:fillRect/>
          </a:stretch>
        </p:blipFill>
        <p:spPr>
          <a:xfrm>
            <a:off x="152400" y="5954651"/>
            <a:ext cx="3463919" cy="745750"/>
          </a:xfrm>
          <a:prstGeom prst="rect">
            <a:avLst/>
          </a:prstGeom>
          <a:noFill/>
          <a:ln>
            <a:noFill/>
          </a:ln>
        </p:spPr>
      </p:pic>
      <p:pic>
        <p:nvPicPr>
          <p:cNvPr id="215" name="Google Shape;215;p21"/>
          <p:cNvPicPr preferRelativeResize="0"/>
          <p:nvPr/>
        </p:nvPicPr>
        <p:blipFill>
          <a:blip r:embed="rId5">
            <a:alphaModFix/>
          </a:blip>
          <a:stretch>
            <a:fillRect/>
          </a:stretch>
        </p:blipFill>
        <p:spPr>
          <a:xfrm>
            <a:off x="4483399" y="3498350"/>
            <a:ext cx="2553550" cy="9957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1275</Words>
  <Application>Microsoft Macintosh PowerPoint</Application>
  <PresentationFormat>Custom</PresentationFormat>
  <Paragraphs>159</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Century Gothic</vt:lpstr>
      <vt:lpstr>Office Theme</vt:lpstr>
      <vt:lpstr>Being an Intervener in a court case  - Être intervenant devant la Cour</vt:lpstr>
      <vt:lpstr>Speakers</vt:lpstr>
      <vt:lpstr>What is a court intervention?</vt:lpstr>
      <vt:lpstr>Nature and purpose of an intervener</vt:lpstr>
      <vt:lpstr>Seeking counsel: whom to ask</vt:lpstr>
      <vt:lpstr>Strategies for getting leave to intervene </vt:lpstr>
      <vt:lpstr>Increasing likelihood of leave </vt:lpstr>
      <vt:lpstr>What are strategies if leave is granted</vt:lpstr>
      <vt:lpstr>Application to intervene in York U case</vt:lpstr>
      <vt:lpstr>Affidavit of Victoria Owen in support of Motion for Leave to Intervene by Canadian Association of Research Libraries</vt:lpstr>
      <vt:lpstr>Librarianship and the law</vt:lpstr>
      <vt:lpstr>How did we get to this point? </vt:lpstr>
      <vt:lpstr>Application timeline</vt:lpstr>
      <vt:lpstr>Experience of applying to intervene</vt:lpstr>
      <vt:lpstr>Leave and intervention in Keatley case</vt:lpstr>
      <vt:lpstr>Experience of intervention at SCC</vt:lpstr>
      <vt:lpstr>Key 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an Intervener in a court case  - Être intervenant devant la Cour</dc:title>
  <cp:lastModifiedBy>Katherine McColgan</cp:lastModifiedBy>
  <cp:revision>1</cp:revision>
  <dcterms:modified xsi:type="dcterms:W3CDTF">2019-10-23T18:41:16Z</dcterms:modified>
</cp:coreProperties>
</file>