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0972" autoAdjust="0"/>
    <p:restoredTop sz="94660"/>
  </p:normalViewPr>
  <p:slideViewPr>
    <p:cSldViewPr snapToGrid="0">
      <p:cViewPr>
        <p:scale>
          <a:sx n="60" d="100"/>
          <a:sy n="60" d="100"/>
        </p:scale>
        <p:origin x="-2340" y="-1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029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2551b5ae_5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622551b5ae_5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22551b5ae_5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622551b5ae_5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1b8d8f1ef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1b8d8f1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4ce61807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64ce61807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1b8d8f1ef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61b8d8f1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22551b5ae_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622551b5ae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22551b5ae_8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622551b5ae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1b8d8f1ef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61b8d8f1e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22551b5ae_5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622551b5ae_5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22551b5ae_5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622551b5ae_5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2551b5ae_5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622551b5ae_5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2551b5ae_5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622551b5ae_5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2551b5ae_5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622551b5ae_5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2551b5ae_5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622551b5ae_5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22551b5ae_5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622551b5ae_5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space.library.utoronto.ca/bitstream/1807/81075/1/The_Librarian_s_Role_in_the_Interpretation_of_Copyright_Law_%20Acting_in_the_Public_Interest_Victoria_Owen_CLA_Feliciter_Issue_5_October_2014_Vol_6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-abrc.ca/wp-content/uploads/2018/05/Owen-Affidavit-March-6th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cisions.scc-csc.ca/scc-csc/scc-csc/fr/item/17918/index.d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c-csc.ca/case-dossier/info/af-ma-fra.aspx?cas=37863" TargetMode="External"/><Relationship Id="rId13" Type="http://schemas.openxmlformats.org/officeDocument/2006/relationships/image" Target="../media/image2.jpg"/><Relationship Id="rId3" Type="http://schemas.openxmlformats.org/officeDocument/2006/relationships/hyperlink" Target="https://laws-lois.justice.gc.ca/fra/reglements/DORS-2002-156/index.html" TargetMode="External"/><Relationship Id="rId7" Type="http://schemas.openxmlformats.org/officeDocument/2006/relationships/hyperlink" Target="https://www.scc-csc.ca/case-dossier/info/mal-mdaa-fra.aspx?cas=37863" TargetMode="External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c-csc.ca/case-dossier/info/parties-fra.aspx?cas=37863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laws-lois.justice.gc.ca/fra/reglements/DORS-2002-156/page-6.html" TargetMode="External"/><Relationship Id="rId10" Type="http://schemas.openxmlformats.org/officeDocument/2006/relationships/hyperlink" Target="https://doi.org/10.1086/690275" TargetMode="External"/><Relationship Id="rId4" Type="http://schemas.openxmlformats.org/officeDocument/2006/relationships/hyperlink" Target="https://laws-lois.justice.gc.ca/fra/reglements/DORS-2002-156/page-9.html" TargetMode="External"/><Relationship Id="rId9" Type="http://schemas.openxmlformats.org/officeDocument/2006/relationships/hyperlink" Target="https://ssrn.com/abstract=332084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mailto:matthew.estabrooks@gowlingwlg.com" TargetMode="External"/><Relationship Id="rId7" Type="http://schemas.openxmlformats.org/officeDocument/2006/relationships/hyperlink" Target="mailto:mark.swartz@queensu.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ctoria.owen@utoronto.ca" TargetMode="External"/><Relationship Id="rId5" Type="http://schemas.openxmlformats.org/officeDocument/2006/relationships/hyperlink" Target="mailto:kpn32@cornell.edu" TargetMode="External"/><Relationship Id="rId4" Type="http://schemas.openxmlformats.org/officeDocument/2006/relationships/hyperlink" Target="mailto:RJanes@jfklaw.ca" TargetMode="Externa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ws-lois.justice.gc.ca/fra/reglements/DORS-98-106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laws-lois.justice.gc.ca/fra/reglements/DORS-2002-15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0" y="3383175"/>
            <a:ext cx="12192000" cy="1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an Intervener in a court case</a:t>
            </a:r>
          </a:p>
        </p:txBody>
      </p:sp>
      <p:sp>
        <p:nvSpPr>
          <p:cNvPr id="90" name="Google Shape;90;p13"/>
          <p:cNvSpPr/>
          <p:nvPr/>
        </p:nvSpPr>
        <p:spPr>
          <a:xfrm>
            <a:off x="0" y="1"/>
            <a:ext cx="12192000" cy="213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0" y="2139694"/>
            <a:ext cx="12192000" cy="14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525" y="261075"/>
            <a:ext cx="5168076" cy="1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0899"/>
            <a:ext cx="6091288" cy="1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/>
          <p:nvPr/>
        </p:nvSpPr>
        <p:spPr>
          <a:xfrm>
            <a:off x="331700" y="242325"/>
            <a:ext cx="3964813" cy="5243973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634429" y="478604"/>
            <a:ext cx="3527668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fr-CA" sz="32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Affidavit de Victoria Owen</a:t>
            </a:r>
            <a:r>
              <a:rPr lang="fr-CA" sz="3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CA" sz="3200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l’appui de</a:t>
            </a:r>
            <a:r>
              <a:rPr lang="fr-CA" sz="3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fr-CA" sz="32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requête visant l’autorisation d’intervenir</a:t>
            </a:r>
            <a:r>
              <a:rPr lang="fr-CA" sz="3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fr-CA" sz="32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l’Association des bibliothèques de recherche du Canada</a:t>
            </a:r>
          </a:p>
        </p:txBody>
      </p:sp>
      <p:sp>
        <p:nvSpPr>
          <p:cNvPr id="222" name="Google Shape;222;p22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226" name="Google Shape;2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/>
          <p:nvPr/>
        </p:nvSpPr>
        <p:spPr>
          <a:xfrm>
            <a:off x="5194301" y="320972"/>
            <a:ext cx="6513600" cy="1072318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5568798" y="562226"/>
            <a:ext cx="681000" cy="5898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6624200" y="320972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6624200" y="320972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formidable occasion de faire participer le droit à la pratique de la bibliothéconomie </a:t>
            </a:r>
          </a:p>
        </p:txBody>
      </p:sp>
      <p:sp>
        <p:nvSpPr>
          <p:cNvPr id="231" name="Google Shape;231;p22"/>
          <p:cNvSpPr/>
          <p:nvPr/>
        </p:nvSpPr>
        <p:spPr>
          <a:xfrm>
            <a:off x="5194301" y="1661271"/>
            <a:ext cx="6513600" cy="1072318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6624200" y="1661271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6624200" y="1661271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demande a échoué; leçons apprises </a:t>
            </a:r>
          </a:p>
        </p:txBody>
      </p:sp>
      <p:sp>
        <p:nvSpPr>
          <p:cNvPr id="234" name="Google Shape;234;p22"/>
          <p:cNvSpPr/>
          <p:nvPr/>
        </p:nvSpPr>
        <p:spPr>
          <a:xfrm>
            <a:off x="5194301" y="3001571"/>
            <a:ext cx="6513600" cy="1072318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6624200" y="3001571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6624200" y="3001571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Comprendre le processus et être prêt à présenter une demande d’intervention dans les cas pertinents</a:t>
            </a:r>
          </a:p>
        </p:txBody>
      </p:sp>
      <p:sp>
        <p:nvSpPr>
          <p:cNvPr id="237" name="Google Shape;237;p22"/>
          <p:cNvSpPr/>
          <p:nvPr/>
        </p:nvSpPr>
        <p:spPr>
          <a:xfrm>
            <a:off x="5194325" y="4341875"/>
            <a:ext cx="6513600" cy="1072200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"/>
          <p:cNvSpPr/>
          <p:nvPr/>
        </p:nvSpPr>
        <p:spPr>
          <a:xfrm>
            <a:off x="6624200" y="4341869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6624200" y="4341869"/>
            <a:ext cx="5083800" cy="10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 se préparer à intervenir</a:t>
            </a:r>
          </a:p>
        </p:txBody>
      </p:sp>
      <p:pic>
        <p:nvPicPr>
          <p:cNvPr id="240" name="Google Shape;2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8800" y="3197246"/>
            <a:ext cx="681001" cy="68098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2"/>
          <p:cNvSpPr/>
          <p:nvPr/>
        </p:nvSpPr>
        <p:spPr>
          <a:xfrm>
            <a:off x="5568810" y="4590063"/>
            <a:ext cx="681000" cy="589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8798" y="1901837"/>
            <a:ext cx="681000" cy="591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/>
          </p:nvPr>
        </p:nvSpPr>
        <p:spPr>
          <a:xfrm>
            <a:off x="960125" y="53100"/>
            <a:ext cx="102801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entury Gothic"/>
              <a:buNone/>
            </a:pPr>
            <a:r>
              <a:rPr lang="fr-CA" sz="4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bibliothéconomie et le droit</a:t>
            </a:r>
          </a:p>
        </p:txBody>
      </p:sp>
      <p:sp>
        <p:nvSpPr>
          <p:cNvPr id="249" name="Google Shape;249;p23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563875" y="1867550"/>
            <a:ext cx="11309100" cy="3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bibliothécaires et les professionnels de l’information sont prêts à participer à l’espace des politiques publiques qui influe sur notre rôle sociétal </a:t>
            </a: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Reconnaissance de la CSC : les bibliothécaires sont des acteurs œuvrant dans l’intérêt du public1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occasion de bénéficier d’une expertise spécialisée et d’informer les tribunaux de notre rôle dans la diffusion et la préservation de l’information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-CA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fr-CA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OWEN,</a:t>
            </a:r>
            <a:r>
              <a:rPr lang="fr-CA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V. (2014).</a:t>
            </a:r>
            <a:r>
              <a:rPr lang="fr-CA" sz="1100" dirty="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fr-CA" sz="11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The </a:t>
            </a:r>
            <a:r>
              <a:rPr lang="fr-CA" sz="11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librarian’s</a:t>
            </a:r>
            <a:r>
              <a:rPr lang="fr-CA" sz="11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fr-CA" sz="11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role</a:t>
            </a:r>
            <a:r>
              <a:rPr lang="fr-CA" sz="11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in the </a:t>
            </a:r>
            <a:r>
              <a:rPr lang="fr-CA" sz="11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interpretation</a:t>
            </a:r>
            <a:r>
              <a:rPr lang="fr-CA" sz="11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of copyright </a:t>
            </a:r>
            <a:r>
              <a:rPr lang="fr-CA" sz="11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law</a:t>
            </a:r>
            <a:r>
              <a:rPr lang="fr-CA" sz="11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: Acting in the public </a:t>
            </a:r>
            <a:r>
              <a:rPr lang="fr-CA" sz="1100" u="sng" dirty="0" err="1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interest</a:t>
            </a:r>
            <a:r>
              <a:rPr lang="fr-CA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fr-CA" sz="11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CA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Feliciter</a:t>
            </a:r>
            <a:r>
              <a:rPr lang="fr-CA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vol. 60, n</a:t>
            </a:r>
            <a:r>
              <a:rPr lang="fr-CA" sz="1100" baseline="30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fr-CA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5, p. 1-8.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255" name="Google Shape;2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960125" y="475766"/>
            <a:ext cx="102801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entury Gothic"/>
              <a:buNone/>
            </a:pPr>
            <a:r>
              <a:rPr lang="fr-CA" sz="4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 en sommes-nous arrivés là? </a:t>
            </a:r>
          </a:p>
        </p:txBody>
      </p:sp>
      <p:sp>
        <p:nvSpPr>
          <p:cNvPr id="262" name="Google Shape;262;p24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556203" y="2069972"/>
            <a:ext cx="110796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Mercredi 12 juillet 2017 : </a:t>
            </a:r>
            <a:r>
              <a:rPr lang="fr-CA" sz="2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 fédérale du Canada a rendu publique la décision dans </a:t>
            </a:r>
            <a:r>
              <a:rPr lang="fr-CA" sz="2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Canadian Copyright </a:t>
            </a:r>
            <a:r>
              <a:rPr lang="fr-CA" sz="22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Licensing</a:t>
            </a:r>
            <a:r>
              <a:rPr lang="fr-CA" sz="2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Agency (« </a:t>
            </a:r>
            <a:r>
              <a:rPr lang="fr-CA" sz="2200" i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 Copyright</a:t>
            </a:r>
            <a:r>
              <a:rPr lang="fr-CA" sz="2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fr-CA" sz="2200" i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») v</a:t>
            </a:r>
            <a:r>
              <a:rPr lang="fr-CA" sz="2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York </a:t>
            </a:r>
            <a:r>
              <a:rPr lang="fr-CA" sz="22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</a:t>
            </a: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perte totale pour York, mais aussi une perte pour tous ceux qui représentent les droits des utilisateurs d’œuvres protégées par le droit d’auteur</a:t>
            </a:r>
            <a:b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bibliothèques défendent depuis longtemps les intérêts des utilisateurs des œuvres protégées par le droit d’auteur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960125" y="309025"/>
            <a:ext cx="102801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entury Gothic"/>
              <a:buNone/>
            </a:pPr>
            <a:r>
              <a:rPr lang="fr-CA" sz="4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Calendrier de la demande</a:t>
            </a:r>
          </a:p>
        </p:txBody>
      </p:sp>
      <p:sp>
        <p:nvSpPr>
          <p:cNvPr id="275" name="Google Shape;275;p25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556200" y="1752694"/>
            <a:ext cx="11316874" cy="444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Avis d’appel de York du 22 septembre 2017 </a:t>
            </a:r>
            <a:b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fr-CA" sz="22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AFFIDAVIT DE VICTORIA OWEN à l’appui de la REQUÊTE VISANT L’AUTORISATION D’INTERVENIR</a:t>
            </a: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déposé le 9 mars 2018 </a:t>
            </a:r>
            <a:b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26 mars 2018, Access Copyright a déposé une réponse à l’intervention proposée</a:t>
            </a:r>
            <a:b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20 avril 2018, la demande d’autorisation d’intervenir de l’Association des bibliothèques de recherche du Canada a été rejetée par le juge </a:t>
            </a:r>
            <a:r>
              <a:rPr lang="fr-CA" sz="2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Webb</a:t>
            </a: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Réexamen présenté (également rejeté par le tribunal)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fr-CA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281" name="Google Shape;28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433650" y="628758"/>
            <a:ext cx="11324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entury Gothic"/>
              <a:buNone/>
            </a:pPr>
            <a:r>
              <a:rPr lang="fr-CA" sz="4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de la présentation d’une demande d’intervention</a:t>
            </a:r>
          </a:p>
        </p:txBody>
      </p:sp>
      <p:sp>
        <p:nvSpPr>
          <p:cNvPr id="288" name="Google Shape;288;p26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444350" y="1981299"/>
            <a:ext cx="11324700" cy="4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complexe; règles, procédures judiciaires et pratiques antérieures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demande d’intervention a été longue (27 pages et de nombreuses pièces), de nombreuses versions, un engagement de temps important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conseillers juridiques ont piloté le processus; les bibliothécaires, en tant qu’experts en la matière, peuvent apporter des points saillants et distinctifs que les avocats présentent dans le forum juridique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Comprendre le forum : </a:t>
            </a:r>
            <a:r>
              <a:rPr lang="fr-CA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rôle de la Cour fédérale est de résoudre le différend; la CSC examine la nature publique et nationale de la question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294" name="Google Shape;2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title"/>
          </p:nvPr>
        </p:nvSpPr>
        <p:spPr>
          <a:xfrm>
            <a:off x="955950" y="277651"/>
            <a:ext cx="102801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Autorisation et intervention dans l’affaire </a:t>
            </a:r>
            <a:r>
              <a:rPr lang="fr-CA" sz="40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Keatley</a:t>
            </a:r>
            <a:endParaRPr lang="fr-CA"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3250650" y="2683375"/>
            <a:ext cx="56907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expérience de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endParaRPr sz="32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7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307" name="Google Shape;3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083" y="3472113"/>
            <a:ext cx="2711841" cy="74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8"/>
          <p:cNvSpPr txBox="1">
            <a:spLocks noGrp="1"/>
          </p:cNvSpPr>
          <p:nvPr>
            <p:ph type="title"/>
          </p:nvPr>
        </p:nvSpPr>
        <p:spPr>
          <a:xfrm>
            <a:off x="444350" y="129300"/>
            <a:ext cx="113247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entury Gothic"/>
              <a:buNone/>
            </a:pPr>
            <a:r>
              <a:rPr lang="fr-CA" sz="4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de l’intervention à la CSC</a:t>
            </a:r>
          </a:p>
        </p:txBody>
      </p:sp>
      <p:sp>
        <p:nvSpPr>
          <p:cNvPr id="315" name="Google Shape;315;p28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8"/>
          <p:cNvSpPr/>
          <p:nvPr/>
        </p:nvSpPr>
        <p:spPr>
          <a:xfrm>
            <a:off x="231024" y="1752694"/>
            <a:ext cx="11960975" cy="403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 </a:t>
            </a: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suprême du Canada : </a:t>
            </a:r>
            <a:r>
              <a:rPr lang="fr-CA" sz="24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Keatley</a:t>
            </a:r>
            <a:r>
              <a:rPr lang="fr-CA" sz="24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fr-CA" sz="24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Surveying</a:t>
            </a:r>
            <a:r>
              <a:rPr lang="fr-CA" sz="24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Ltd. c. </a:t>
            </a:r>
            <a:r>
              <a:rPr lang="fr-CA" sz="24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Teranet</a:t>
            </a:r>
            <a:r>
              <a:rPr lang="fr-CA" sz="24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Inc., </a:t>
            </a:r>
            <a:r>
              <a:rPr lang="fr-CA" sz="2400" u="sng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2019 CSC</a:t>
            </a:r>
            <a:r>
              <a:rPr lang="fr-CA" sz="24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 43</a:t>
            </a: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 sans précédent de la CSC : il faut un avocat expérimenté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L’ACBD apporte ses connaissances existantes en la matière : positions stratégiques cohérentes, travail communautaire professionnel et représentation législative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L’avocat apporte une stratégie, des connaissances procédurales pour l’autorisation et l’appel, des conseils écrits pour la plaidoirie, la plaidoirie et la représentation bénévole </a:t>
            </a:r>
            <a:br>
              <a:rPr lang="fr-CA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321" name="Google Shape;32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/>
          <p:nvPr/>
        </p:nvSpPr>
        <p:spPr>
          <a:xfrm>
            <a:off x="484100" y="318525"/>
            <a:ext cx="3844335" cy="5170321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9"/>
          <p:cNvSpPr txBox="1">
            <a:spLocks noGrp="1"/>
          </p:cNvSpPr>
          <p:nvPr>
            <p:ph type="title"/>
          </p:nvPr>
        </p:nvSpPr>
        <p:spPr>
          <a:xfrm>
            <a:off x="612504" y="538804"/>
            <a:ext cx="34161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fr-CA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principales</a:t>
            </a:r>
          </a:p>
        </p:txBody>
      </p:sp>
      <p:grpSp>
        <p:nvGrpSpPr>
          <p:cNvPr id="328" name="Google Shape;328;p29"/>
          <p:cNvGrpSpPr/>
          <p:nvPr/>
        </p:nvGrpSpPr>
        <p:grpSpPr>
          <a:xfrm>
            <a:off x="4606802" y="323769"/>
            <a:ext cx="7101235" cy="5170252"/>
            <a:chOff x="0" y="2442"/>
            <a:chExt cx="6513699" cy="5880632"/>
          </a:xfrm>
        </p:grpSpPr>
        <p:sp>
          <p:nvSpPr>
            <p:cNvPr id="329" name="Google Shape;329;p29"/>
            <p:cNvSpPr/>
            <p:nvPr/>
          </p:nvSpPr>
          <p:spPr>
            <a:xfrm>
              <a:off x="0" y="2442"/>
              <a:ext cx="6513600" cy="12381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429899" y="2442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 txBox="1"/>
            <p:nvPr/>
          </p:nvSpPr>
          <p:spPr>
            <a:xfrm>
              <a:off x="1429899" y="2442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000" tIns="131000" rIns="131000" bIns="1310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200" u="sng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3"/>
                </a:rPr>
                <a:t>Règles de la Cour suprême du Canada, DORS/2002-156</a:t>
              </a:r>
            </a:p>
            <a:p>
              <a:pPr marL="91440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○"/>
              </a:pPr>
              <a:r>
                <a:rPr lang="fr-CA" sz="1200" u="sng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4"/>
                </a:rPr>
                <a:t>Requête en intervention</a:t>
              </a:r>
            </a:p>
            <a:p>
              <a:pPr marL="91440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○"/>
              </a:pPr>
              <a:r>
                <a:rPr lang="fr-CA" sz="1200" u="sng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Signification et dépôt des documents de l’intervenant</a:t>
              </a: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0" y="1549953"/>
              <a:ext cx="6513600" cy="12381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429899" y="1549953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 txBox="1"/>
            <p:nvPr/>
          </p:nvSpPr>
          <p:spPr>
            <a:xfrm>
              <a:off x="1429899" y="1549953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000" tIns="131000" rIns="131000" bIns="1310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200" i="1">
                  <a:latin typeface="Century Gothic"/>
                  <a:ea typeface="Century Gothic"/>
                  <a:cs typeface="Century Gothic"/>
                  <a:sym typeface="Century Gothic"/>
                </a:rPr>
                <a:t>Keatley</a:t>
              </a:r>
              <a:r>
                <a:rPr lang="fr-CA" sz="1200"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fr-CA" sz="1200" i="1">
                  <a:latin typeface="Century Gothic"/>
                  <a:ea typeface="Century Gothic"/>
                  <a:cs typeface="Century Gothic"/>
                  <a:sym typeface="Century Gothic"/>
                </a:rPr>
                <a:t>c. Teranet</a:t>
              </a:r>
              <a:r>
                <a:rPr lang="fr-CA" sz="1200">
                  <a:latin typeface="Century Gothic"/>
                  <a:ea typeface="Century Gothic"/>
                  <a:cs typeface="Century Gothic"/>
                  <a:sym typeface="Century Gothic"/>
                </a:rPr>
                <a:t> : </a:t>
              </a:r>
              <a:r>
                <a:rPr lang="fr-CA" sz="1200" u="sng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6"/>
                </a:rPr>
                <a:t>intervenants</a:t>
              </a:r>
              <a:r>
                <a:rPr lang="fr-CA" sz="1200">
                  <a:latin typeface="Century Gothic"/>
                  <a:ea typeface="Century Gothic"/>
                  <a:cs typeface="Century Gothic"/>
                  <a:sym typeface="Century Gothic"/>
                </a:rPr>
                <a:t>; </a:t>
              </a:r>
              <a:r>
                <a:rPr lang="fr-CA" sz="1200" u="sng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7"/>
                </a:rPr>
                <a:t>arguments en autorisation d’appel</a:t>
              </a:r>
              <a:r>
                <a:rPr lang="fr-CA" sz="1200">
                  <a:latin typeface="Century Gothic"/>
                  <a:ea typeface="Century Gothic"/>
                  <a:cs typeface="Century Gothic"/>
                  <a:sym typeface="Century Gothic"/>
                </a:rPr>
                <a:t>; </a:t>
              </a:r>
              <a:r>
                <a:rPr lang="fr-CA" sz="1200" u="sng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8"/>
                </a:rPr>
                <a:t>mémoires relatifs à un appel</a:t>
              </a: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0" y="3097464"/>
              <a:ext cx="6513600" cy="12381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429899" y="3097464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 txBox="1"/>
            <p:nvPr/>
          </p:nvSpPr>
          <p:spPr>
            <a:xfrm>
              <a:off x="1429899" y="3097464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000" tIns="131000" rIns="131000" bIns="13100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Chan, Kathryn et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Kislowicz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Howard, Divine Intervention, Part I: A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Study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of the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Operation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and Impact of Non-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Governmental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Interveners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in Canadian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Religious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Freedom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Litigation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(22 janvier 2019). (2019) 90 SCLR (2d) À venir. Accessible sur SSRN :</a:t>
              </a:r>
              <a:r>
                <a:rPr lang="fr-CA" sz="1100" dirty="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9"/>
                </a:rPr>
                <a:t> </a:t>
              </a:r>
              <a:r>
                <a:rPr lang="fr-CA" sz="1100" u="sng" dirty="0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9"/>
                </a:rPr>
                <a:t>https://ssrn.com/abstract=332084</a:t>
              </a: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0" y="4644974"/>
              <a:ext cx="6513600" cy="12381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429899" y="4644974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Paul M. Collins et Lauren A. McCarthy, « Friends and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Interveners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Interest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Group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Litigation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in a Comparative </a:t>
              </a:r>
              <a:r>
                <a:rPr lang="fr-CA" sz="11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Context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 », </a:t>
              </a:r>
              <a:r>
                <a:rPr lang="fr-CA" sz="1100" i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Journal of Law and Courts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vol. 5, n</a:t>
              </a:r>
              <a:r>
                <a:rPr lang="fr-CA" sz="1100" baseline="30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  <a:r>
                <a:rPr lang="fr-CA" sz="11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 1 (printemps 2017), p. 55‑80.</a:t>
              </a:r>
            </a:p>
            <a:p>
              <a:pPr marL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fr-CA" sz="1100" u="sng" dirty="0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10"/>
                </a:rPr>
                <a:t>https://doi.org/10.1086/690275</a:t>
              </a:r>
              <a:r>
                <a:rPr lang="fr-CA" sz="1100" u="sng" dirty="0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https://www.journals.uchicago.edu/doi/pdfplus/10.1086/690275</a:t>
              </a:r>
            </a:p>
          </p:txBody>
        </p:sp>
      </p:grpSp>
      <p:sp>
        <p:nvSpPr>
          <p:cNvPr id="340" name="Google Shape;340;p29"/>
          <p:cNvSpPr/>
          <p:nvPr/>
        </p:nvSpPr>
        <p:spPr>
          <a:xfrm>
            <a:off x="4941797" y="4740079"/>
            <a:ext cx="681000" cy="681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9"/>
          <p:cNvSpPr/>
          <p:nvPr/>
        </p:nvSpPr>
        <p:spPr>
          <a:xfrm>
            <a:off x="4941797" y="3390454"/>
            <a:ext cx="681000" cy="681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9"/>
          <p:cNvSpPr/>
          <p:nvPr/>
        </p:nvSpPr>
        <p:spPr>
          <a:xfrm>
            <a:off x="4941797" y="691204"/>
            <a:ext cx="681000" cy="681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9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9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347" name="Google Shape;347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/>
          <p:nvPr/>
        </p:nvSpPr>
        <p:spPr>
          <a:xfrm>
            <a:off x="4941797" y="2040529"/>
            <a:ext cx="681000" cy="6810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0"/>
          <p:cNvSpPr txBox="1">
            <a:spLocks noGrp="1"/>
          </p:cNvSpPr>
          <p:nvPr>
            <p:ph type="title"/>
          </p:nvPr>
        </p:nvSpPr>
        <p:spPr>
          <a:xfrm>
            <a:off x="444350" y="364550"/>
            <a:ext cx="11324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entury Gothic"/>
              <a:buNone/>
            </a:pPr>
            <a:r>
              <a:rPr lang="fr-CA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questions?</a:t>
            </a:r>
          </a:p>
        </p:txBody>
      </p:sp>
      <p:sp>
        <p:nvSpPr>
          <p:cNvPr id="355" name="Google Shape;355;p30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444350" y="2139338"/>
            <a:ext cx="11324700" cy="3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latin typeface="Century Gothic"/>
                <a:ea typeface="Century Gothic"/>
                <a:cs typeface="Century Gothic"/>
                <a:sym typeface="Century Gothic"/>
              </a:rPr>
              <a:t>Matthew </a:t>
            </a:r>
            <a:r>
              <a:rPr lang="fr-CA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Estabrooks:</a:t>
            </a:r>
            <a:r>
              <a:rPr lang="fr-CA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CA" sz="3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matthew.estabrooks@gowlingwlg.com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Robert Janes: </a:t>
            </a:r>
            <a:r>
              <a:rPr lang="fr-CA" sz="3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RJanes@jfklaw.ca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latin typeface="Century Gothic"/>
                <a:ea typeface="Century Gothic"/>
                <a:cs typeface="Century Gothic"/>
                <a:sym typeface="Century Gothic"/>
              </a:rPr>
              <a:t>Kim Nayyer : </a:t>
            </a:r>
            <a:r>
              <a:rPr lang="fr-CA" sz="3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kpn32@cornell.edu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latin typeface="Century Gothic"/>
                <a:ea typeface="Century Gothic"/>
                <a:cs typeface="Century Gothic"/>
                <a:sym typeface="Century Gothic"/>
              </a:rPr>
              <a:t>Victoria Owen: </a:t>
            </a:r>
            <a:r>
              <a:rPr lang="fr-CA" sz="3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victoria.owen@utoronto.ca</a:t>
            </a:r>
            <a:r>
              <a:rPr lang="fr-CA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 Swartz : </a:t>
            </a:r>
            <a:r>
              <a:rPr lang="fr-CA" sz="3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mark.swartz@queensu.ca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fr-CA" sz="3000"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fr-CA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361" name="Google Shape;36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4"/>
          <p:cNvGrpSpPr/>
          <p:nvPr/>
        </p:nvGrpSpPr>
        <p:grpSpPr>
          <a:xfrm>
            <a:off x="5194300" y="244766"/>
            <a:ext cx="6513700" cy="5880632"/>
            <a:chOff x="0" y="2442"/>
            <a:chExt cx="6513700" cy="5880632"/>
          </a:xfrm>
        </p:grpSpPr>
        <p:sp>
          <p:nvSpPr>
            <p:cNvPr id="99" name="Google Shape;99;p14"/>
            <p:cNvSpPr/>
            <p:nvPr/>
          </p:nvSpPr>
          <p:spPr>
            <a:xfrm>
              <a:off x="0" y="78649"/>
              <a:ext cx="6513600" cy="9000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429899" y="2442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1429825" y="49274"/>
              <a:ext cx="50838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000" tIns="131000" rIns="131000" bIns="13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>
                  <a:latin typeface="Century Gothic"/>
                  <a:ea typeface="Century Gothic"/>
                  <a:cs typeface="Century Gothic"/>
                  <a:sym typeface="Century Gothic"/>
                </a:rPr>
                <a:t>Matthew Estabrooks</a:t>
              </a: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0" y="1079002"/>
              <a:ext cx="6513600" cy="9000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0" y="3173673"/>
              <a:ext cx="6513600" cy="9000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429899" y="3097464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1429900" y="3097473"/>
              <a:ext cx="5083800" cy="9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000" tIns="131000" rIns="131000" bIns="131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Victoria Owen</a:t>
              </a: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0" y="4187775"/>
              <a:ext cx="6513600" cy="9000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429899" y="4644974"/>
              <a:ext cx="5083800" cy="12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1429900" y="4111576"/>
              <a:ext cx="5083800" cy="99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000" tIns="131000" rIns="131000" bIns="131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Mark Swartz,</a:t>
              </a:r>
            </a:p>
          </p:txBody>
        </p:sp>
      </p:grpSp>
      <p:sp>
        <p:nvSpPr>
          <p:cNvPr id="109" name="Google Shape;109;p14"/>
          <p:cNvSpPr/>
          <p:nvPr/>
        </p:nvSpPr>
        <p:spPr>
          <a:xfrm>
            <a:off x="484100" y="92174"/>
            <a:ext cx="3964813" cy="5332354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863029" y="478604"/>
            <a:ext cx="34161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fr-CA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Conférenciers</a:t>
            </a:r>
          </a:p>
        </p:txBody>
      </p:sp>
      <p:sp>
        <p:nvSpPr>
          <p:cNvPr id="111" name="Google Shape;111;p14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3524227" y="6091052"/>
            <a:ext cx="54567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5194325" y="2351051"/>
            <a:ext cx="6513600" cy="900000"/>
          </a:xfrm>
          <a:prstGeom prst="roundRect">
            <a:avLst>
              <a:gd name="adj" fmla="val 1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2938" y="295813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2950" y="1285338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2950" y="2351050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2950" y="4442675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2950" y="342830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>
            <a:off x="6624125" y="1285348"/>
            <a:ext cx="5083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Robert Janes, QC</a:t>
            </a:r>
          </a:p>
        </p:txBody>
      </p:sp>
      <p:sp>
        <p:nvSpPr>
          <p:cNvPr id="123" name="Google Shape;123;p14"/>
          <p:cNvSpPr txBox="1"/>
          <p:nvPr/>
        </p:nvSpPr>
        <p:spPr>
          <a:xfrm>
            <a:off x="6624125" y="2308348"/>
            <a:ext cx="5083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1000" tIns="131000" rIns="131000" bIns="13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Kim Nayyer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152400" y="53100"/>
            <a:ext cx="11720674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Qu’est-ce qu’une intervention </a:t>
            </a:r>
            <a:r>
              <a:rPr lang="fr-CA" sz="4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devant la Cour?</a:t>
            </a:r>
            <a:endParaRPr lang="fr-CA"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252925" y="2186813"/>
            <a:ext cx="11615100" cy="28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En bref : participation d’un tiers à une instance judiciaire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Règle 109 de Règles des Cours fédérales</a:t>
            </a: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fr-CA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Règles 55-59 des Règles de la Cour suprême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Le critère utilisé par les deux tribunaux est généralement le suivant : 1) l’intervenant proposé </a:t>
            </a:r>
            <a:r>
              <a:rPr lang="fr-CA" sz="2000" dirty="0" err="1">
                <a:latin typeface="Century Gothic"/>
                <a:ea typeface="Century Gothic"/>
                <a:cs typeface="Century Gothic"/>
                <a:sym typeface="Century Gothic"/>
              </a:rPr>
              <a:t>a-t-il</a:t>
            </a: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 un intérêt dans l’instance et 2) l’intervention proposée aidera-t-elle la Cour à trancher une question de fait ou de droit dans l’instance?</a:t>
            </a:r>
          </a:p>
        </p:txBody>
      </p:sp>
      <p:sp>
        <p:nvSpPr>
          <p:cNvPr id="132" name="Google Shape;132;p15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136" name="Google Shape;13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960125" y="412550"/>
            <a:ext cx="10280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Nature et but de l’intervenant</a:t>
            </a:r>
          </a:p>
        </p:txBody>
      </p:sp>
      <p:sp>
        <p:nvSpPr>
          <p:cNvPr id="143" name="Google Shape;143;p16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73625" y="1905100"/>
            <a:ext cx="120594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lang="fr-CA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bibliothèque ou l’association de bibliothèques convainc la Cour de sa valeur en offrant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perspective supplémentaire utile, pertinente et importante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Aucune réargumentation de la cause d’une partie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perspective suffisamment liée à l’enjeu principal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l’aide à la Cour — p. ex., formulation d’une conclusion ou d’un critère recommandé</a:t>
            </a: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fr-CA" sz="2000">
                <a:latin typeface="Century Gothic"/>
                <a:ea typeface="Century Gothic"/>
                <a:cs typeface="Century Gothic"/>
                <a:sym typeface="Century Gothic"/>
              </a:rPr>
              <a:t>La Cour d’appel fédérale est peut-être moins appropriée pour une intervention; sa compétence est limitée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fr-CA" sz="2000">
                <a:latin typeface="Century Gothic"/>
                <a:ea typeface="Century Gothic"/>
                <a:cs typeface="Century Gothic"/>
                <a:sym typeface="Century Gothic"/>
              </a:rPr>
              <a:t>La Cour suprême du Canada (CSC) est disposée à entendre d’autres points de vue; à établir les lois du pays</a:t>
            </a:r>
          </a:p>
        </p:txBody>
      </p:sp>
      <p:sp>
        <p:nvSpPr>
          <p:cNvPr id="145" name="Google Shape;145;p16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960125" y="53100"/>
            <a:ext cx="102801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4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qui demander conseil</a:t>
            </a:r>
          </a:p>
        </p:txBody>
      </p:sp>
      <p:sp>
        <p:nvSpPr>
          <p:cNvPr id="156" name="Google Shape;156;p17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331076" y="1793974"/>
            <a:ext cx="11713779" cy="4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lang="fr-CA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lang="fr-CA" sz="1800" dirty="0">
                <a:latin typeface="Century Gothic"/>
                <a:ea typeface="Century Gothic"/>
                <a:cs typeface="Century Gothic"/>
                <a:sym typeface="Century Gothic"/>
              </a:rPr>
              <a:t> spécialiste en la matière, un spécialiste de la défense des intervenants, un mélange des deux?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Selon le contexte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fr-C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Élaborer un raisonnement juridique; limiter les plaidoiries à 5 minutes et les mémoires à 10 pages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lang="fr-CA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avantages pour l’avocat qui agit bénévolement pour</a:t>
            </a:r>
            <a:r>
              <a:rPr lang="fr-CA" sz="1800" dirty="0">
                <a:latin typeface="Century Gothic"/>
                <a:ea typeface="Century Gothic"/>
                <a:cs typeface="Century Gothic"/>
                <a:sym typeface="Century Gothic"/>
              </a:rPr>
              <a:t> l’intervenant à la </a:t>
            </a:r>
            <a:r>
              <a:rPr lang="fr-CA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CSC 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dirty="0">
                <a:latin typeface="Century Gothic"/>
                <a:ea typeface="Century Gothic"/>
                <a:cs typeface="Century Gothic"/>
                <a:sym typeface="Century Gothic"/>
              </a:rPr>
              <a:t>Des enjeux intéressants sur le plan intellectuel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○"/>
            </a:pPr>
            <a:r>
              <a:rPr lang="fr-C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occasion passionnante pour l’avocat plaidant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dirty="0">
                <a:latin typeface="Century Gothic"/>
                <a:ea typeface="Century Gothic"/>
                <a:cs typeface="Century Gothic"/>
                <a:sym typeface="Century Gothic"/>
              </a:rPr>
              <a:t>D’autres récompenses internes </a:t>
            </a:r>
            <a:r>
              <a:rPr lang="fr-CA" dirty="0" smtClean="0">
                <a:latin typeface="Century Gothic"/>
                <a:ea typeface="Century Gothic"/>
                <a:cs typeface="Century Gothic"/>
                <a:sym typeface="Century Gothic"/>
              </a:rPr>
              <a:t>dans </a:t>
            </a:r>
            <a:r>
              <a:rPr lang="fr-CA" dirty="0">
                <a:latin typeface="Century Gothic"/>
                <a:ea typeface="Century Gothic"/>
                <a:cs typeface="Century Gothic"/>
                <a:sym typeface="Century Gothic"/>
              </a:rPr>
              <a:t>l’entreprise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dirty="0">
                <a:latin typeface="Century Gothic"/>
                <a:ea typeface="Century Gothic"/>
                <a:cs typeface="Century Gothic"/>
                <a:sym typeface="Century Gothic"/>
              </a:rPr>
              <a:t>Il est moins exigeant de représenter un intervenant que de représenter une partie à part entière 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lang="fr-CA" dirty="0">
                <a:latin typeface="Century Gothic"/>
                <a:ea typeface="Century Gothic"/>
                <a:cs typeface="Century Gothic"/>
                <a:sym typeface="Century Gothic"/>
              </a:rPr>
              <a:t>Le risque de concurrence ou de conflit est moins élevé pour l’entreprise que lors de la représentation d’une partie à part entière</a:t>
            </a:r>
          </a:p>
        </p:txBody>
      </p:sp>
      <p:sp>
        <p:nvSpPr>
          <p:cNvPr id="158" name="Google Shape;158;p17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dirty="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dirty="0" err="1">
                <a:latin typeface="Century Gothic"/>
                <a:ea typeface="Century Gothic"/>
                <a:cs typeface="Century Gothic"/>
                <a:sym typeface="Century Gothic"/>
              </a:rPr>
              <a:t>October</a:t>
            </a:r>
            <a:r>
              <a:rPr lang="fr-CA" sz="1200" dirty="0">
                <a:latin typeface="Century Gothic"/>
                <a:ea typeface="Century Gothic"/>
                <a:cs typeface="Century Gothic"/>
                <a:sym typeface="Century Gothic"/>
              </a:rPr>
              <a:t> 11, 2019 </a:t>
            </a:r>
            <a:r>
              <a:rPr lang="fr-CA" sz="1200" dirty="0" err="1">
                <a:latin typeface="Century Gothic"/>
                <a:ea typeface="Century Gothic"/>
                <a:cs typeface="Century Gothic"/>
                <a:sym typeface="Century Gothic"/>
              </a:rPr>
              <a:t>Webinar</a:t>
            </a:r>
            <a:r>
              <a:rPr lang="fr-CA" sz="12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fr-CA" sz="1200" dirty="0" err="1">
                <a:latin typeface="Century Gothic"/>
                <a:ea typeface="Century Gothic"/>
                <a:cs typeface="Century Gothic"/>
                <a:sym typeface="Century Gothic"/>
              </a:rPr>
              <a:t>Being</a:t>
            </a:r>
            <a:r>
              <a:rPr lang="fr-CA" sz="1200" dirty="0">
                <a:latin typeface="Century Gothic"/>
                <a:ea typeface="Century Gothic"/>
                <a:cs typeface="Century Gothic"/>
                <a:sym typeface="Century Gothic"/>
              </a:rPr>
              <a:t> an </a:t>
            </a:r>
            <a:r>
              <a:rPr lang="fr-CA" sz="1200" dirty="0" err="1">
                <a:latin typeface="Century Gothic"/>
                <a:ea typeface="Century Gothic"/>
                <a:cs typeface="Century Gothic"/>
                <a:sym typeface="Century Gothic"/>
              </a:rPr>
              <a:t>Intervener</a:t>
            </a:r>
            <a:r>
              <a:rPr lang="fr-CA" sz="1200" dirty="0">
                <a:latin typeface="Century Gothic"/>
                <a:ea typeface="Century Gothic"/>
                <a:cs typeface="Century Gothic"/>
                <a:sym typeface="Century Gothic"/>
              </a:rPr>
              <a:t> in a court case</a:t>
            </a:r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52400" y="205500"/>
            <a:ext cx="1189717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34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Stratégies pour obtenir une autorisation d’intervention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endParaRPr sz="4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441750" y="1801852"/>
            <a:ext cx="11426400" cy="3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Étapes procédurales :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Requête présentée par écrit :</a:t>
            </a: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Avis de requête</a:t>
            </a: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Affidavit (le plus important)</a:t>
            </a: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Présentations écrites (éventuellement)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Échéance :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À la Cour fédérale : n’importe quand, mais le plus tôt possible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fr-CA" sz="2000" dirty="0">
                <a:latin typeface="Century Gothic"/>
                <a:ea typeface="Century Gothic"/>
                <a:cs typeface="Century Gothic"/>
                <a:sym typeface="Century Gothic"/>
              </a:rPr>
              <a:t>À la Cour suprême : quatre semaines après le dépôt des documents de l’appelant (règle 56)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960125" y="53100"/>
            <a:ext cx="102801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4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Probabilité accrue d’une autorisation </a:t>
            </a:r>
          </a:p>
        </p:txBody>
      </p:sp>
      <p:sp>
        <p:nvSpPr>
          <p:cNvPr id="182" name="Google Shape;182;p19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41750" y="1801852"/>
            <a:ext cx="11426400" cy="3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>
                <a:latin typeface="Century Gothic"/>
                <a:ea typeface="Century Gothic"/>
                <a:cs typeface="Century Gothic"/>
                <a:sym typeface="Century Gothic"/>
              </a:rPr>
              <a:t>Examinez la question dont la Cour est saisie et demandez-vous ce qui suit 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>
                <a:latin typeface="Century Gothic"/>
                <a:ea typeface="Century Gothic"/>
                <a:cs typeface="Century Gothic"/>
                <a:sym typeface="Century Gothic"/>
              </a:rPr>
              <a:t>	Comment notre participation aidera-t-elle la Cour à trancher la question?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>
                <a:latin typeface="Century Gothic"/>
                <a:ea typeface="Century Gothic"/>
                <a:cs typeface="Century Gothic"/>
                <a:sym typeface="Century Gothic"/>
              </a:rPr>
              <a:t>Le juge Major :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>
                <a:latin typeface="Century Gothic"/>
                <a:ea typeface="Century Gothic"/>
                <a:cs typeface="Century Gothic"/>
                <a:sym typeface="Century Gothic"/>
              </a:rPr>
              <a:t>La valeur du mémoire d’un intervenant est directement proportionnelle à son objectivité. Les interventions qui font valoir le bien-fondé de l’appel et alignent leurs arguments pour appuyer une partie ou l’autre relativement à l’issue précise de l’appel sont, pour cette raison, sans valeur. Cette approche ne fait qu’en rajouter, et elle est incompatible avec une intervention appropriée.</a:t>
            </a: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>
                <a:latin typeface="Century Gothic"/>
                <a:ea typeface="Century Gothic"/>
                <a:cs typeface="Century Gothic"/>
                <a:sym typeface="Century Gothic"/>
              </a:rPr>
              <a:t>La Cour s’attend à ce que l’intervenant demeure neutre dans le résultat, mais présente des points différents de ceux des parties et utiles pour la Cour.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188" name="Google Shape;1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925941" y="541594"/>
            <a:ext cx="10841617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Quelles sont les stratégies si l’autorisation est accordée?</a:t>
            </a:r>
          </a:p>
        </p:txBody>
      </p:sp>
      <p:sp>
        <p:nvSpPr>
          <p:cNvPr id="195" name="Google Shape;195;p20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/>
          </p:nvPr>
        </p:nvSpPr>
        <p:spPr>
          <a:xfrm>
            <a:off x="441750" y="1801852"/>
            <a:ext cx="11426400" cy="3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lang="fr-CA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Qu’est-ce qui constitue un mémoire? Qu’est-ce qu’il faut éviter dans un mémoire?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lang="fr-CA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Qu’est-ce qu’un intervenant peut attendre des autres parties (réponse, répliques, etc.)?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lang="fr-CA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L’intervenant collabore-t-il avec d’autres intervenants aux vues similaires, et comment?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lang="fr-CA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sont les stratégies de plaidoirie?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201" name="Google Shape;2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0" y="1"/>
            <a:ext cx="12192000" cy="162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960125" y="277651"/>
            <a:ext cx="102801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Demande d’intervention dans l’affaire de l’université York</a:t>
            </a:r>
          </a:p>
        </p:txBody>
      </p:sp>
      <p:sp>
        <p:nvSpPr>
          <p:cNvPr id="208" name="Google Shape;208;p21"/>
          <p:cNvSpPr/>
          <p:nvPr/>
        </p:nvSpPr>
        <p:spPr>
          <a:xfrm>
            <a:off x="0" y="1606294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2990425" y="2092500"/>
            <a:ext cx="55395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fr-CA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expérience de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endParaRPr sz="32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4175" y="5757326"/>
            <a:ext cx="1219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0" y="5647469"/>
            <a:ext cx="12192000" cy="1464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233" y="5973163"/>
            <a:ext cx="2711841" cy="74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3088925" y="6089700"/>
            <a:ext cx="6022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 Webinaire du 11 octobre 2019 : Être intervenant devant la Cour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October 11, 2019 Webinar: Being an Intervener in a court case</a:t>
            </a:r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954651"/>
            <a:ext cx="3463919" cy="7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3399" y="3498350"/>
            <a:ext cx="2553550" cy="9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477</Words>
  <Application>Microsoft Office PowerPoint</Application>
  <PresentationFormat>Personnalisé</PresentationFormat>
  <Paragraphs>158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Calibri</vt:lpstr>
      <vt:lpstr>Office Theme</vt:lpstr>
      <vt:lpstr>Être intervenant devant la Cour  - Being an Intervener in a court case</vt:lpstr>
      <vt:lpstr>Conférenciers</vt:lpstr>
      <vt:lpstr>Qu’est-ce qu’une intervention devant la Cour?</vt:lpstr>
      <vt:lpstr>Nature et but de l’intervenant</vt:lpstr>
      <vt:lpstr>À qui demander conseil</vt:lpstr>
      <vt:lpstr>Stratégies pour obtenir une autorisation d’intervention </vt:lpstr>
      <vt:lpstr>Probabilité accrue d’une autorisation </vt:lpstr>
      <vt:lpstr>Quelles sont les stratégies si l’autorisation est accordée?</vt:lpstr>
      <vt:lpstr>Demande d’intervention dans l’affaire de l’université York</vt:lpstr>
      <vt:lpstr>Affidavit de Victoria Owen à l’appui de la requête visant l’autorisation d’intervenir de l’Association des bibliothèques de recherche du Canada</vt:lpstr>
      <vt:lpstr>La bibliothéconomie et le droit</vt:lpstr>
      <vt:lpstr>Comment en sommes-nous arrivés là? </vt:lpstr>
      <vt:lpstr>Calendrier de la demande</vt:lpstr>
      <vt:lpstr>Expérience de la présentation d’une demande d’intervention</vt:lpstr>
      <vt:lpstr>Autorisation et intervention dans l’affaire Keatley</vt:lpstr>
      <vt:lpstr>Expérience de l’intervention à la CSC</vt:lpstr>
      <vt:lpstr>Sources principales</vt:lpstr>
      <vt:lpstr>Des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an Intervener in a court case  - Être intervenant devant la Cour</dc:title>
  <dc:creator>Anick Charron</dc:creator>
  <cp:lastModifiedBy>Francine Lahaie</cp:lastModifiedBy>
  <cp:revision>6</cp:revision>
  <dcterms:modified xsi:type="dcterms:W3CDTF">2019-10-23T17:52:58Z</dcterms:modified>
</cp:coreProperties>
</file>